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0" r:id="rId2"/>
    <p:sldId id="276" r:id="rId3"/>
    <p:sldId id="281" r:id="rId4"/>
    <p:sldId id="282" r:id="rId5"/>
    <p:sldId id="283" r:id="rId6"/>
    <p:sldId id="284" r:id="rId7"/>
    <p:sldId id="279" r:id="rId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20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E05CEE-0640-4E9C-AE22-B3B088621EBF}" type="datetimeFigureOut">
              <a:rPr lang="it-IT" smtClean="0"/>
              <a:pPr/>
              <a:t>13/12/2013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B73563-B5AE-46DE-805B-5D5DD164F5AB}"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6B73563-B5AE-46DE-805B-5D5DD164F5AB}" type="slidenum">
              <a:rPr lang="it-IT" smtClean="0"/>
              <a:pPr/>
              <a:t>7</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CC90656-0D86-463B-97B8-782B20653A7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CF8026E-4BB9-4BFC-8B42-A757E27CE113}"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90656-0D86-463B-97B8-782B20653A7F}" type="datetimeFigureOut">
              <a:rPr lang="it-IT" smtClean="0"/>
              <a:pPr/>
              <a:t>13/12/2013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8026E-4BB9-4BFC-8B42-A757E27CE113}"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sp>
        <p:nvSpPr>
          <p:cNvPr id="12" name="Rettangolo 11"/>
          <p:cNvSpPr/>
          <p:nvPr/>
        </p:nvSpPr>
        <p:spPr>
          <a:xfrm>
            <a:off x="611560" y="908720"/>
            <a:ext cx="3672408" cy="165618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[I.] La modernità nasce dalla soppressione, pratica e ideologica, del </a:t>
            </a:r>
            <a:r>
              <a:rPr lang="it-IT" sz="2000" b="1" i="1" dirty="0" smtClean="0">
                <a:solidFill>
                  <a:srgbClr val="FF0000"/>
                </a:solidFill>
                <a:latin typeface="Garamond" pitchFamily="18" charset="0"/>
              </a:rPr>
              <a:t>comune</a:t>
            </a:r>
            <a:r>
              <a:rPr lang="it-IT" sz="2000" dirty="0" smtClean="0">
                <a:latin typeface="Garamond" pitchFamily="18" charset="0"/>
              </a:rPr>
              <a:t> ad opera della tenaglia stato-proprietà privata</a:t>
            </a:r>
          </a:p>
          <a:p>
            <a:pPr algn="ctr"/>
            <a:endParaRPr lang="it-IT" dirty="0"/>
          </a:p>
        </p:txBody>
      </p:sp>
      <p:sp>
        <p:nvSpPr>
          <p:cNvPr id="25" name="Rettangolo 24"/>
          <p:cNvSpPr/>
          <p:nvPr/>
        </p:nvSpPr>
        <p:spPr>
          <a:xfrm>
            <a:off x="1835696" y="3018656"/>
            <a:ext cx="2448272" cy="91440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assolutismo giuridico (fine del policentrismo giuridico)</a:t>
            </a:r>
            <a:endParaRPr lang="it-IT" sz="2000" dirty="0">
              <a:latin typeface="Garamond" pitchFamily="18" charset="0"/>
            </a:endParaRPr>
          </a:p>
        </p:txBody>
      </p:sp>
      <p:cxnSp>
        <p:nvCxnSpPr>
          <p:cNvPr id="32" name="Connettore 1 31"/>
          <p:cNvCxnSpPr/>
          <p:nvPr/>
        </p:nvCxnSpPr>
        <p:spPr>
          <a:xfrm>
            <a:off x="1187624" y="2564904"/>
            <a:ext cx="0" cy="93610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a:off x="1187624" y="3501008"/>
            <a:ext cx="648072"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3" name="Connettore 1 42"/>
          <p:cNvCxnSpPr/>
          <p:nvPr/>
        </p:nvCxnSpPr>
        <p:spPr>
          <a:xfrm>
            <a:off x="1187624" y="3429000"/>
            <a:ext cx="0" cy="108012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Connettore 2 43"/>
          <p:cNvCxnSpPr/>
          <p:nvPr/>
        </p:nvCxnSpPr>
        <p:spPr>
          <a:xfrm>
            <a:off x="1187624" y="4509120"/>
            <a:ext cx="648072"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45" name="Rettangolo 44"/>
          <p:cNvSpPr/>
          <p:nvPr/>
        </p:nvSpPr>
        <p:spPr>
          <a:xfrm>
            <a:off x="1835696" y="4098776"/>
            <a:ext cx="2448272" cy="91440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fine del rapporto “</a:t>
            </a:r>
            <a:r>
              <a:rPr lang="it-IT" sz="2000" i="1" dirty="0" smtClean="0">
                <a:solidFill>
                  <a:srgbClr val="FF0000"/>
                </a:solidFill>
                <a:latin typeface="Garamond" pitchFamily="18" charset="0"/>
              </a:rPr>
              <a:t>ecologico e qualitativo</a:t>
            </a:r>
            <a:r>
              <a:rPr lang="it-IT" sz="2000" dirty="0" smtClean="0">
                <a:latin typeface="Garamond" pitchFamily="18" charset="0"/>
              </a:rPr>
              <a:t>” con la terra</a:t>
            </a:r>
            <a:endParaRPr lang="it-IT" sz="2000" dirty="0">
              <a:latin typeface="Garamond" pitchFamily="18" charset="0"/>
            </a:endParaRPr>
          </a:p>
        </p:txBody>
      </p:sp>
      <p:sp>
        <p:nvSpPr>
          <p:cNvPr id="48" name="Rettangolo 47"/>
          <p:cNvSpPr/>
          <p:nvPr/>
        </p:nvSpPr>
        <p:spPr>
          <a:xfrm>
            <a:off x="1835696" y="5250904"/>
            <a:ext cx="2448272" cy="91440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individualismo</a:t>
            </a:r>
          </a:p>
          <a:p>
            <a:pPr algn="ctr"/>
            <a:r>
              <a:rPr lang="it-IT" sz="2000" dirty="0" smtClean="0">
                <a:latin typeface="Garamond" pitchFamily="18" charset="0"/>
              </a:rPr>
              <a:t>(antropocentrico e quantitativo)</a:t>
            </a:r>
            <a:endParaRPr lang="it-IT" sz="2000" dirty="0">
              <a:latin typeface="Garamond" pitchFamily="18" charset="0"/>
            </a:endParaRPr>
          </a:p>
        </p:txBody>
      </p:sp>
      <p:cxnSp>
        <p:nvCxnSpPr>
          <p:cNvPr id="49" name="Connettore 1 48"/>
          <p:cNvCxnSpPr/>
          <p:nvPr/>
        </p:nvCxnSpPr>
        <p:spPr>
          <a:xfrm>
            <a:off x="1187624" y="4509120"/>
            <a:ext cx="0" cy="115212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Connettore 2 49"/>
          <p:cNvCxnSpPr/>
          <p:nvPr/>
        </p:nvCxnSpPr>
        <p:spPr>
          <a:xfrm>
            <a:off x="1187624" y="5661248"/>
            <a:ext cx="648072"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52" name="Rettangolo 51"/>
          <p:cNvSpPr/>
          <p:nvPr/>
        </p:nvSpPr>
        <p:spPr>
          <a:xfrm>
            <a:off x="4788024" y="908720"/>
            <a:ext cx="3672408" cy="1656184"/>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Accumulazione originaria </a:t>
            </a:r>
          </a:p>
          <a:p>
            <a:pPr algn="ctr"/>
            <a:r>
              <a:rPr lang="it-IT" sz="2000" dirty="0" smtClean="0">
                <a:latin typeface="Garamond" pitchFamily="18" charset="0"/>
              </a:rPr>
              <a:t>(nascita del </a:t>
            </a:r>
            <a:r>
              <a:rPr lang="it-IT" sz="2000" i="1" dirty="0" smtClean="0">
                <a:latin typeface="Garamond" pitchFamily="18" charset="0"/>
              </a:rPr>
              <a:t>capitalismo</a:t>
            </a:r>
            <a:r>
              <a:rPr lang="it-IT" sz="2000" dirty="0" smtClean="0">
                <a:latin typeface="Garamond" pitchFamily="18" charset="0"/>
              </a:rPr>
              <a:t>)</a:t>
            </a:r>
          </a:p>
          <a:p>
            <a:pPr algn="ctr"/>
            <a:endParaRPr lang="it-IT" dirty="0"/>
          </a:p>
        </p:txBody>
      </p:sp>
      <p:sp>
        <p:nvSpPr>
          <p:cNvPr id="53" name="Rettangolo 52"/>
          <p:cNvSpPr/>
          <p:nvPr/>
        </p:nvSpPr>
        <p:spPr>
          <a:xfrm>
            <a:off x="6012160" y="2996952"/>
            <a:ext cx="2448272"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rischio di determinismo giuridico</a:t>
            </a:r>
            <a:endParaRPr lang="it-IT" sz="2000" dirty="0">
              <a:latin typeface="Garamond" pitchFamily="18" charset="0"/>
            </a:endParaRPr>
          </a:p>
        </p:txBody>
      </p:sp>
      <p:sp>
        <p:nvSpPr>
          <p:cNvPr id="54" name="Rettangolo 53"/>
          <p:cNvSpPr/>
          <p:nvPr/>
        </p:nvSpPr>
        <p:spPr>
          <a:xfrm>
            <a:off x="6012160" y="4098776"/>
            <a:ext cx="2448272"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dominazione del valore d’uso necessaria ma non sufficiente</a:t>
            </a:r>
            <a:endParaRPr lang="it-IT" sz="2000" dirty="0">
              <a:latin typeface="Garamond" pitchFamily="18" charset="0"/>
            </a:endParaRPr>
          </a:p>
        </p:txBody>
      </p:sp>
      <p:sp>
        <p:nvSpPr>
          <p:cNvPr id="55" name="Rettangolo 54"/>
          <p:cNvSpPr/>
          <p:nvPr/>
        </p:nvSpPr>
        <p:spPr>
          <a:xfrm>
            <a:off x="6012160" y="5250904"/>
            <a:ext cx="2448272"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processo </a:t>
            </a:r>
          </a:p>
          <a:p>
            <a:pPr algn="ctr"/>
            <a:r>
              <a:rPr lang="it-IT" sz="2000" dirty="0" smtClean="0">
                <a:latin typeface="Garamond" pitchFamily="18" charset="0"/>
              </a:rPr>
              <a:t>con </a:t>
            </a:r>
            <a:r>
              <a:rPr lang="it-IT" sz="2000" b="1" i="1" dirty="0" smtClean="0">
                <a:solidFill>
                  <a:srgbClr val="FF0000"/>
                </a:solidFill>
                <a:latin typeface="Garamond" pitchFamily="18" charset="0"/>
              </a:rPr>
              <a:t>due</a:t>
            </a:r>
            <a:r>
              <a:rPr lang="it-IT" sz="2000" dirty="0" smtClean="0">
                <a:latin typeface="Garamond" pitchFamily="18" charset="0"/>
              </a:rPr>
              <a:t> facce</a:t>
            </a:r>
            <a:endParaRPr lang="it-IT" sz="2000" dirty="0">
              <a:latin typeface="Garamond" pitchFamily="18" charset="0"/>
            </a:endParaRPr>
          </a:p>
        </p:txBody>
      </p:sp>
      <p:cxnSp>
        <p:nvCxnSpPr>
          <p:cNvPr id="58" name="Connettore 2 57"/>
          <p:cNvCxnSpPr/>
          <p:nvPr/>
        </p:nvCxnSpPr>
        <p:spPr>
          <a:xfrm flipH="1">
            <a:off x="4572000" y="3501008"/>
            <a:ext cx="115212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5" name="Connettore 2 64"/>
          <p:cNvCxnSpPr/>
          <p:nvPr/>
        </p:nvCxnSpPr>
        <p:spPr>
          <a:xfrm flipH="1">
            <a:off x="4572000" y="5661248"/>
            <a:ext cx="115212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6" name="Connettore 2 65"/>
          <p:cNvCxnSpPr/>
          <p:nvPr/>
        </p:nvCxnSpPr>
        <p:spPr>
          <a:xfrm flipH="1">
            <a:off x="4572000" y="4581128"/>
            <a:ext cx="115212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Arrotonda angolo diagonale rettangolo 25"/>
          <p:cNvSpPr/>
          <p:nvPr/>
        </p:nvSpPr>
        <p:spPr>
          <a:xfrm>
            <a:off x="4788024" y="908720"/>
            <a:ext cx="3600400" cy="1656184"/>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“La modernità, infatti, nasce con la distruzione del comune e con la sostituzione universale del para-digma dell’avere a quello dell’esse-re”, p. 32.</a:t>
            </a:r>
            <a:endParaRPr lang="it-IT" dirty="0">
              <a:latin typeface="Garamond" pitchFamily="18" charset="0"/>
            </a:endParaRPr>
          </a:p>
        </p:txBody>
      </p:sp>
      <p:sp>
        <p:nvSpPr>
          <p:cNvPr id="28" name="Arrotonda angolo diagonale rettangolo 27"/>
          <p:cNvSpPr/>
          <p:nvPr/>
        </p:nvSpPr>
        <p:spPr>
          <a:xfrm>
            <a:off x="4788024" y="2996952"/>
            <a:ext cx="3600400" cy="2448272"/>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“A seguito delle recinzioni, per un fenomeno centrale allo stesso svi-luppo della coscienza della mo-dernità, i beni comuni sono stati espulsi, cancellati […]. Soltanto Stato e proprietà privata, presentati come fra loro in conflitto, ma in realtà complici nella distruzione del terzo fattore […]”, p. 46.</a:t>
            </a:r>
            <a:endParaRPr lang="it-IT" dirty="0">
              <a:latin typeface="Garamond" pitchFamily="18" charset="0"/>
            </a:endParaRPr>
          </a:p>
        </p:txBody>
      </p:sp>
      <p:sp>
        <p:nvSpPr>
          <p:cNvPr id="29" name="Rettangolo 28"/>
          <p:cNvSpPr/>
          <p:nvPr/>
        </p:nvSpPr>
        <p:spPr>
          <a:xfrm>
            <a:off x="1691680" y="2996952"/>
            <a:ext cx="6768752" cy="3146648"/>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tIns="0" rtlCol="0" anchor="ctr"/>
          <a:lstStyle/>
          <a:p>
            <a:r>
              <a:rPr lang="it-IT" sz="2000" dirty="0" smtClean="0">
                <a:latin typeface="Garamond" pitchFamily="18" charset="0"/>
              </a:rPr>
              <a:t>La </a:t>
            </a:r>
            <a:r>
              <a:rPr lang="it-IT" sz="2000" b="1" i="1" dirty="0" smtClean="0">
                <a:solidFill>
                  <a:srgbClr val="FF0000"/>
                </a:solidFill>
                <a:latin typeface="Garamond" pitchFamily="18" charset="0"/>
              </a:rPr>
              <a:t>prima questione </a:t>
            </a:r>
            <a:r>
              <a:rPr lang="it-IT" sz="2000" dirty="0" smtClean="0">
                <a:latin typeface="Garamond" pitchFamily="18" charset="0"/>
              </a:rPr>
              <a:t>che si pone nel confronto con il manifesto di Mattei è quella del rapporto del marxismo con le formazioni sociali che precedono il capitalismo:</a:t>
            </a: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p:txBody>
      </p:sp>
      <p:cxnSp>
        <p:nvCxnSpPr>
          <p:cNvPr id="30" name="Connettore 2 29"/>
          <p:cNvCxnSpPr/>
          <p:nvPr/>
        </p:nvCxnSpPr>
        <p:spPr>
          <a:xfrm flipH="1">
            <a:off x="2771800" y="4221088"/>
            <a:ext cx="2376264"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Rettangolo 30"/>
          <p:cNvSpPr/>
          <p:nvPr/>
        </p:nvSpPr>
        <p:spPr>
          <a:xfrm>
            <a:off x="1979712" y="4746848"/>
            <a:ext cx="1800200" cy="1130424"/>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carattere impacciato della società antica </a:t>
            </a:r>
          </a:p>
          <a:p>
            <a:pPr algn="ctr"/>
            <a:endParaRPr lang="it-IT" dirty="0"/>
          </a:p>
        </p:txBody>
      </p:sp>
      <p:sp>
        <p:nvSpPr>
          <p:cNvPr id="33" name="Arrotonda angolo diagonale rettangolo 32"/>
          <p:cNvSpPr/>
          <p:nvPr/>
        </p:nvSpPr>
        <p:spPr>
          <a:xfrm>
            <a:off x="539552" y="908720"/>
            <a:ext cx="4464496" cy="5328592"/>
          </a:xfrm>
          <a:prstGeom prst="round2DiagRect">
            <a:avLst/>
          </a:prstGeom>
          <a:ln w="38100">
            <a:solidFill>
              <a:srgbClr val="FF000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“Questi antichi organismi sociali di produzione son infinitamente più semplici e più trasparenti della società borghese; ma si fondano o </a:t>
            </a:r>
            <a:r>
              <a:rPr lang="it-IT" i="1" dirty="0" smtClean="0">
                <a:latin typeface="Garamond" pitchFamily="18" charset="0"/>
              </a:rPr>
              <a:t>sull’immaturità dell’uomo indivi-duale</a:t>
            </a:r>
            <a:r>
              <a:rPr lang="it-IT" dirty="0" smtClean="0">
                <a:latin typeface="Garamond" pitchFamily="18" charset="0"/>
              </a:rPr>
              <a:t> – la cui storia </a:t>
            </a:r>
            <a:r>
              <a:rPr lang="it-IT" i="1" dirty="0" smtClean="0">
                <a:latin typeface="Garamond" pitchFamily="18" charset="0"/>
              </a:rPr>
              <a:t>non ha ancora per così dire tagliato il cordone ombelicale  </a:t>
            </a:r>
            <a:r>
              <a:rPr lang="it-IT" dirty="0" smtClean="0">
                <a:latin typeface="Garamond" pitchFamily="18" charset="0"/>
              </a:rPr>
              <a:t>che lo unisce alla comunità naturale di una tribù primitiva – oppure su rapporti di signoria e di servitù. </a:t>
            </a:r>
            <a:r>
              <a:rPr lang="it-IT" i="1" dirty="0" smtClean="0">
                <a:latin typeface="Garamond" pitchFamily="18" charset="0"/>
              </a:rPr>
              <a:t>Il grado inferiore di sviluppo delle forze produttive del lavoro </a:t>
            </a:r>
            <a:r>
              <a:rPr lang="it-IT" dirty="0" smtClean="0">
                <a:latin typeface="Garamond" pitchFamily="18" charset="0"/>
              </a:rPr>
              <a:t>che li caratterizza, e che di conse-guenza impregna tutta la cerchia della vita materiale, la ristrettezza dei rapporti degli uomini, sia tra di loro, sia con la natura, si riflette idealmente nelle vecchie religioni naturali. In generale, il riflesso religioso del mondo reale non potrà scomparire che quando le condizioni di lavoro e della vita pratica presenteranno all’uomo dei </a:t>
            </a:r>
            <a:r>
              <a:rPr lang="it-IT" i="1" dirty="0" smtClean="0">
                <a:latin typeface="Garamond" pitchFamily="18" charset="0"/>
              </a:rPr>
              <a:t>rapporti trasparenti e razionali coi suoi simili e con la natura</a:t>
            </a:r>
            <a:r>
              <a:rPr lang="it-IT" dirty="0" smtClean="0">
                <a:latin typeface="Garamond" pitchFamily="18" charset="0"/>
              </a:rPr>
              <a:t>”, Marx, </a:t>
            </a:r>
            <a:r>
              <a:rPr lang="it-IT" i="1" dirty="0" smtClean="0">
                <a:latin typeface="Garamond" pitchFamily="18" charset="0"/>
              </a:rPr>
              <a:t>Il Capitale,</a:t>
            </a:r>
            <a:r>
              <a:rPr lang="it-IT" dirty="0" smtClean="0">
                <a:latin typeface="Garamond" pitchFamily="18" charset="0"/>
              </a:rPr>
              <a:t> I, p. 111. </a:t>
            </a:r>
            <a:endParaRPr lang="it-IT" dirty="0">
              <a:latin typeface="Garamond" pitchFamily="18" charset="0"/>
            </a:endParaRPr>
          </a:p>
        </p:txBody>
      </p:sp>
      <p:cxnSp>
        <p:nvCxnSpPr>
          <p:cNvPr id="34" name="Connettore 2 33"/>
          <p:cNvCxnSpPr/>
          <p:nvPr/>
        </p:nvCxnSpPr>
        <p:spPr>
          <a:xfrm>
            <a:off x="5220072" y="4221088"/>
            <a:ext cx="2160240"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Rettangolo 35"/>
          <p:cNvSpPr/>
          <p:nvPr/>
        </p:nvSpPr>
        <p:spPr>
          <a:xfrm>
            <a:off x="6516216" y="4725144"/>
            <a:ext cx="1584176" cy="914400"/>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Negazione della negazione</a:t>
            </a:r>
          </a:p>
          <a:p>
            <a:pPr algn="ctr"/>
            <a:endParaRPr lang="it-IT" dirty="0"/>
          </a:p>
        </p:txBody>
      </p:sp>
      <p:sp>
        <p:nvSpPr>
          <p:cNvPr id="37" name="Arrotonda angolo diagonale rettangolo 36"/>
          <p:cNvSpPr/>
          <p:nvPr/>
        </p:nvSpPr>
        <p:spPr>
          <a:xfrm>
            <a:off x="3995936" y="908720"/>
            <a:ext cx="4752528" cy="5328592"/>
          </a:xfrm>
          <a:prstGeom prst="round2DiagRect">
            <a:avLst/>
          </a:prstGeom>
          <a:ln w="38100">
            <a:solidFill>
              <a:srgbClr val="FF000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“per quanto imponenti ci sembrino gli uomini di questa epoca [arcaica], essi non si distin-guono ancora gli uni dagli altri, sono ancora attaccati, per usare l’espressione di Marx, al cordone ombelicale della comunità naturale. Il potere di questa comunità naturale doveva es-sere infranto; e infatti lo fu. Ma fu infranto da influenze che ci appaiono fin dal principio co-me una degradazione, come una colpevole ca-duta dalla </a:t>
            </a:r>
            <a:r>
              <a:rPr lang="it-IT" i="1" dirty="0" smtClean="0">
                <a:solidFill>
                  <a:srgbClr val="FF0000"/>
                </a:solidFill>
                <a:latin typeface="Garamond" pitchFamily="18" charset="0"/>
              </a:rPr>
              <a:t>semplice altezza morale dell’antica società gentilizia </a:t>
            </a:r>
            <a:r>
              <a:rPr lang="it-IT" dirty="0" smtClean="0">
                <a:latin typeface="Garamond" pitchFamily="18" charset="0"/>
              </a:rPr>
              <a:t>[</a:t>
            </a:r>
            <a:r>
              <a:rPr lang="it-IT" i="1" dirty="0" smtClean="0">
                <a:latin typeface="Garamond" pitchFamily="18" charset="0"/>
              </a:rPr>
              <a:t>e non della società medievale</a:t>
            </a:r>
            <a:r>
              <a:rPr lang="it-IT" dirty="0" smtClean="0">
                <a:latin typeface="Garamond" pitchFamily="18" charset="0"/>
              </a:rPr>
              <a:t>!]. I più bassi interessi – volgare avidità, brutale cupidigia di godimenti, sordida avarizia, rapina egoistica della proprietà comune – inaugurano la nuova società incivilita, la società di classi”, </a:t>
            </a:r>
            <a:r>
              <a:rPr lang="it-IT" dirty="0" err="1" smtClean="0">
                <a:latin typeface="Garamond" pitchFamily="18" charset="0"/>
              </a:rPr>
              <a:t>Engels</a:t>
            </a:r>
            <a:r>
              <a:rPr lang="it-IT" dirty="0" smtClean="0">
                <a:latin typeface="Garamond" pitchFamily="18" charset="0"/>
              </a:rPr>
              <a:t>, </a:t>
            </a:r>
            <a:r>
              <a:rPr lang="it-IT" i="1" dirty="0" smtClean="0">
                <a:latin typeface="Garamond" pitchFamily="18" charset="0"/>
              </a:rPr>
              <a:t>L’origine della famiglia, della proprietà privata e dello stato</a:t>
            </a:r>
            <a:r>
              <a:rPr lang="it-IT" dirty="0" smtClean="0">
                <a:latin typeface="Garamond" pitchFamily="18" charset="0"/>
              </a:rPr>
              <a:t>, pp. 99-100. </a:t>
            </a:r>
          </a:p>
          <a:p>
            <a:pPr algn="just">
              <a:lnSpc>
                <a:spcPts val="1800"/>
              </a:lnSpc>
            </a:pPr>
            <a:r>
              <a:rPr lang="it-IT" dirty="0" smtClean="0">
                <a:latin typeface="Garamond" pitchFamily="18" charset="0"/>
              </a:rPr>
              <a:t>“[…] spezzare le sue catene sostituendo la produzione capitalistica con una </a:t>
            </a:r>
            <a:r>
              <a:rPr lang="it-IT" i="1" dirty="0" smtClean="0">
                <a:solidFill>
                  <a:srgbClr val="FF0000"/>
                </a:solidFill>
                <a:latin typeface="Garamond" pitchFamily="18" charset="0"/>
              </a:rPr>
              <a:t>forma superiore </a:t>
            </a:r>
            <a:r>
              <a:rPr lang="it-IT" dirty="0" smtClean="0">
                <a:latin typeface="Garamond" pitchFamily="18" charset="0"/>
              </a:rPr>
              <a:t>del </a:t>
            </a:r>
            <a:r>
              <a:rPr lang="it-IT" i="1" dirty="0" smtClean="0">
                <a:solidFill>
                  <a:srgbClr val="FF0000"/>
                </a:solidFill>
                <a:latin typeface="Garamond" pitchFamily="18" charset="0"/>
              </a:rPr>
              <a:t>tipo arcaico </a:t>
            </a:r>
            <a:r>
              <a:rPr lang="it-IT" dirty="0" smtClean="0">
                <a:latin typeface="Garamond" pitchFamily="18" charset="0"/>
              </a:rPr>
              <a:t>di proprietà, vale a dire la pro-prietà (collettiva) comunista”, Marx, abbozzo di lettera a Vera </a:t>
            </a:r>
            <a:r>
              <a:rPr lang="it-IT" dirty="0" err="1" smtClean="0">
                <a:latin typeface="Garamond" pitchFamily="18" charset="0"/>
              </a:rPr>
              <a:t>Zasulič</a:t>
            </a:r>
            <a:r>
              <a:rPr lang="it-IT" dirty="0" smtClean="0">
                <a:latin typeface="Garamond" pitchFamily="18" charset="0"/>
              </a:rPr>
              <a:t> (1881). </a:t>
            </a:r>
            <a:endParaRPr lang="it-IT" dirty="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Left)">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slide(fromTop)">
                                      <p:cBhvr>
                                        <p:cTn id="12" dur="500"/>
                                        <p:tgtEl>
                                          <p:spTgt spid="32"/>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slide(fromLeft)">
                                      <p:cBhvr>
                                        <p:cTn id="16" dur="500"/>
                                        <p:tgtEl>
                                          <p:spTgt spid="35"/>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slide(fromLeft)">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slide(fromTop)">
                                      <p:cBhvr>
                                        <p:cTn id="25" dur="500"/>
                                        <p:tgtEl>
                                          <p:spTgt spid="43"/>
                                        </p:tgtEl>
                                      </p:cBhvr>
                                    </p:animEffect>
                                  </p:childTnLst>
                                </p:cTn>
                              </p:par>
                            </p:childTnLst>
                          </p:cTn>
                        </p:par>
                        <p:par>
                          <p:cTn id="26" fill="hold">
                            <p:stCondLst>
                              <p:cond delay="500"/>
                            </p:stCondLst>
                            <p:childTnLst>
                              <p:par>
                                <p:cTn id="27" presetID="12" presetClass="entr" presetSubtype="8"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slide(fromLeft)">
                                      <p:cBhvr>
                                        <p:cTn id="29" dur="500"/>
                                        <p:tgtEl>
                                          <p:spTgt spid="44"/>
                                        </p:tgtEl>
                                      </p:cBhvr>
                                    </p:animEffect>
                                  </p:childTnLst>
                                </p:cTn>
                              </p:par>
                            </p:childTnLst>
                          </p:cTn>
                        </p:par>
                        <p:par>
                          <p:cTn id="30" fill="hold">
                            <p:stCondLst>
                              <p:cond delay="1000"/>
                            </p:stCondLst>
                            <p:childTnLst>
                              <p:par>
                                <p:cTn id="31" presetID="12" presetClass="entr" presetSubtype="8"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slide(fromLeft)">
                                      <p:cBhvr>
                                        <p:cTn id="33" dur="500"/>
                                        <p:tgtEl>
                                          <p:spTgt spid="45"/>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1"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slide(fromTop)">
                                      <p:cBhvr>
                                        <p:cTn id="38" dur="500"/>
                                        <p:tgtEl>
                                          <p:spTgt spid="49"/>
                                        </p:tgtEl>
                                      </p:cBhvr>
                                    </p:animEffect>
                                  </p:childTnLst>
                                </p:cTn>
                              </p:par>
                            </p:childTnLst>
                          </p:cTn>
                        </p:par>
                        <p:par>
                          <p:cTn id="39" fill="hold">
                            <p:stCondLst>
                              <p:cond delay="500"/>
                            </p:stCondLst>
                            <p:childTnLst>
                              <p:par>
                                <p:cTn id="40" presetID="12" presetClass="entr" presetSubtype="8"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slide(fromLeft)">
                                      <p:cBhvr>
                                        <p:cTn id="42" dur="500"/>
                                        <p:tgtEl>
                                          <p:spTgt spid="50"/>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slide(fromLeft)">
                                      <p:cBhvr>
                                        <p:cTn id="46" dur="500"/>
                                        <p:tgtEl>
                                          <p:spTgt spid="4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2"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2000"/>
                                        <p:tgtEl>
                                          <p:spTgt spid="26"/>
                                        </p:tgtEl>
                                      </p:cBhvr>
                                    </p:animEffect>
                                    <p:set>
                                      <p:cBhvr>
                                        <p:cTn id="61" dur="1" fill="hold">
                                          <p:stCondLst>
                                            <p:cond delay="1999"/>
                                          </p:stCondLst>
                                        </p:cTn>
                                        <p:tgtEl>
                                          <p:spTgt spid="26"/>
                                        </p:tgtEl>
                                        <p:attrNameLst>
                                          <p:attrName>style.visibility</p:attrName>
                                        </p:attrNameLst>
                                      </p:cBhvr>
                                      <p:to>
                                        <p:strVal val="hidden"/>
                                      </p:to>
                                    </p:set>
                                  </p:childTnLst>
                                </p:cTn>
                              </p:par>
                              <p:par>
                                <p:cTn id="62" presetID="10" presetClass="exit" presetSubtype="0" fill="hold" grpId="3" nodeType="withEffect">
                                  <p:stCondLst>
                                    <p:cond delay="0"/>
                                  </p:stCondLst>
                                  <p:childTnLst>
                                    <p:animEffect transition="out" filter="fade">
                                      <p:cBhvr>
                                        <p:cTn id="63" dur="1000"/>
                                        <p:tgtEl>
                                          <p:spTgt spid="28"/>
                                        </p:tgtEl>
                                      </p:cBhvr>
                                    </p:animEffect>
                                    <p:set>
                                      <p:cBhvr>
                                        <p:cTn id="64" dur="1" fill="hold">
                                          <p:stCondLst>
                                            <p:cond delay="999"/>
                                          </p:stCondLst>
                                        </p:cTn>
                                        <p:tgtEl>
                                          <p:spTgt spid="28"/>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grpId="0" nodeType="click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checkerboard(across)">
                                      <p:cBhvr>
                                        <p:cTn id="69" dur="1000"/>
                                        <p:tgtEl>
                                          <p:spTgt spid="52"/>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2" fill="hold" grpId="0" nodeType="click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slide(fromRight)">
                                      <p:cBhvr>
                                        <p:cTn id="74" dur="500"/>
                                        <p:tgtEl>
                                          <p:spTgt spid="53"/>
                                        </p:tgtEl>
                                      </p:cBhvr>
                                    </p:animEffect>
                                  </p:childTnLst>
                                </p:cTn>
                              </p:par>
                              <p:par>
                                <p:cTn id="75" presetID="12" presetClass="entr" presetSubtype="2"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slide(fromRight)">
                                      <p:cBhvr>
                                        <p:cTn id="77" dur="500"/>
                                        <p:tgtEl>
                                          <p:spTgt spid="58"/>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2" fill="hold" grpId="0" nodeType="click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slide(fromRight)">
                                      <p:cBhvr>
                                        <p:cTn id="82" dur="500"/>
                                        <p:tgtEl>
                                          <p:spTgt spid="54"/>
                                        </p:tgtEl>
                                      </p:cBhvr>
                                    </p:animEffect>
                                  </p:childTnLst>
                                </p:cTn>
                              </p:par>
                              <p:par>
                                <p:cTn id="83" presetID="12" presetClass="entr" presetSubtype="2" fill="hold"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slide(fromRight)">
                                      <p:cBhvr>
                                        <p:cTn id="85" dur="500"/>
                                        <p:tgtEl>
                                          <p:spTgt spid="66"/>
                                        </p:tgtEl>
                                      </p:cBhvr>
                                    </p:animEffect>
                                  </p:childTnLst>
                                </p:cTn>
                              </p:par>
                            </p:childTnLst>
                          </p:cTn>
                        </p:par>
                      </p:childTnLst>
                    </p:cTn>
                  </p:par>
                  <p:par>
                    <p:cTn id="86" fill="hold">
                      <p:stCondLst>
                        <p:cond delay="indefinite"/>
                      </p:stCondLst>
                      <p:childTnLst>
                        <p:par>
                          <p:cTn id="87" fill="hold">
                            <p:stCondLst>
                              <p:cond delay="0"/>
                            </p:stCondLst>
                            <p:childTnLst>
                              <p:par>
                                <p:cTn id="88" presetID="12" presetClass="entr" presetSubtype="2" fill="hold" grpId="0" nodeType="click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slide(fromRight)">
                                      <p:cBhvr>
                                        <p:cTn id="90" dur="500"/>
                                        <p:tgtEl>
                                          <p:spTgt spid="55"/>
                                        </p:tgtEl>
                                      </p:cBhvr>
                                    </p:animEffect>
                                  </p:childTnLst>
                                </p:cTn>
                              </p:par>
                            </p:childTnLst>
                          </p:cTn>
                        </p:par>
                        <p:par>
                          <p:cTn id="91" fill="hold">
                            <p:stCondLst>
                              <p:cond delay="500"/>
                            </p:stCondLst>
                            <p:childTnLst>
                              <p:par>
                                <p:cTn id="92" presetID="12" presetClass="entr" presetSubtype="2" fill="hold" nodeType="after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slide(fromRight)">
                                      <p:cBhvr>
                                        <p:cTn id="94" dur="500"/>
                                        <p:tgtEl>
                                          <p:spTgt spid="65"/>
                                        </p:tgtEl>
                                      </p:cBhvr>
                                    </p:animEffect>
                                  </p:childTnLst>
                                </p:cTn>
                              </p:par>
                            </p:childTnLst>
                          </p:cTn>
                        </p:par>
                      </p:childTnLst>
                    </p:cTn>
                  </p:par>
                  <p:par>
                    <p:cTn id="95" fill="hold">
                      <p:stCondLst>
                        <p:cond delay="indefinite"/>
                      </p:stCondLst>
                      <p:childTnLst>
                        <p:par>
                          <p:cTn id="96" fill="hold">
                            <p:stCondLst>
                              <p:cond delay="0"/>
                            </p:stCondLst>
                            <p:childTnLst>
                              <p:par>
                                <p:cTn id="97" presetID="55" presetClass="entr" presetSubtype="0"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 calcmode="lin" valueType="num">
                                      <p:cBhvr>
                                        <p:cTn id="99" dur="1000" fill="hold"/>
                                        <p:tgtEl>
                                          <p:spTgt spid="29"/>
                                        </p:tgtEl>
                                        <p:attrNameLst>
                                          <p:attrName>ppt_w</p:attrName>
                                        </p:attrNameLst>
                                      </p:cBhvr>
                                      <p:tavLst>
                                        <p:tav tm="0">
                                          <p:val>
                                            <p:strVal val="#ppt_w*0.70"/>
                                          </p:val>
                                        </p:tav>
                                        <p:tav tm="100000">
                                          <p:val>
                                            <p:strVal val="#ppt_w"/>
                                          </p:val>
                                        </p:tav>
                                      </p:tavLst>
                                    </p:anim>
                                    <p:anim calcmode="lin" valueType="num">
                                      <p:cBhvr>
                                        <p:cTn id="100" dur="1000" fill="hold"/>
                                        <p:tgtEl>
                                          <p:spTgt spid="29"/>
                                        </p:tgtEl>
                                        <p:attrNameLst>
                                          <p:attrName>ppt_h</p:attrName>
                                        </p:attrNameLst>
                                      </p:cBhvr>
                                      <p:tavLst>
                                        <p:tav tm="0">
                                          <p:val>
                                            <p:strVal val="#ppt_h"/>
                                          </p:val>
                                        </p:tav>
                                        <p:tav tm="100000">
                                          <p:val>
                                            <p:strVal val="#ppt_h"/>
                                          </p:val>
                                        </p:tav>
                                      </p:tavLst>
                                    </p:anim>
                                    <p:animEffect transition="in" filter="fade">
                                      <p:cBhvr>
                                        <p:cTn id="101" dur="1000"/>
                                        <p:tgtEl>
                                          <p:spTgt spid="2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2" fill="hold" nodeType="click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wipe(right)">
                                      <p:cBhvr>
                                        <p:cTn id="106" dur="500"/>
                                        <p:tgtEl>
                                          <p:spTgt spid="30"/>
                                        </p:tgtEl>
                                      </p:cBhvr>
                                    </p:animEffec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2000"/>
                                        <p:tgtEl>
                                          <p:spTgt spid="31"/>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fade">
                                      <p:cBhvr>
                                        <p:cTn id="115" dur="1000"/>
                                        <p:tgtEl>
                                          <p:spTgt spid="33"/>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1" nodeType="clickEffect">
                                  <p:stCondLst>
                                    <p:cond delay="0"/>
                                  </p:stCondLst>
                                  <p:childTnLst>
                                    <p:animEffect transition="out" filter="fade">
                                      <p:cBhvr>
                                        <p:cTn id="119" dur="2000"/>
                                        <p:tgtEl>
                                          <p:spTgt spid="33"/>
                                        </p:tgtEl>
                                      </p:cBhvr>
                                    </p:animEffect>
                                    <p:set>
                                      <p:cBhvr>
                                        <p:cTn id="120" dur="1" fill="hold">
                                          <p:stCondLst>
                                            <p:cond delay="1999"/>
                                          </p:stCondLst>
                                        </p:cTn>
                                        <p:tgtEl>
                                          <p:spTgt spid="33"/>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nodeType="clickEffect">
                                  <p:stCondLst>
                                    <p:cond delay="0"/>
                                  </p:stCondLst>
                                  <p:childTnLst>
                                    <p:set>
                                      <p:cBhvr>
                                        <p:cTn id="124" dur="1" fill="hold">
                                          <p:stCondLst>
                                            <p:cond delay="0"/>
                                          </p:stCondLst>
                                        </p:cTn>
                                        <p:tgtEl>
                                          <p:spTgt spid="34"/>
                                        </p:tgtEl>
                                        <p:attrNameLst>
                                          <p:attrName>style.visibility</p:attrName>
                                        </p:attrNameLst>
                                      </p:cBhvr>
                                      <p:to>
                                        <p:strVal val="visible"/>
                                      </p:to>
                                    </p:set>
                                    <p:animEffect transition="in" filter="wipe(left)">
                                      <p:cBhvr>
                                        <p:cTn id="125" dur="500"/>
                                        <p:tgtEl>
                                          <p:spTgt spid="34"/>
                                        </p:tgtEl>
                                      </p:cBhvr>
                                    </p:animEffect>
                                  </p:childTnLst>
                                </p:cTn>
                              </p:par>
                            </p:childTnLst>
                          </p:cTn>
                        </p:par>
                        <p:par>
                          <p:cTn id="126" fill="hold">
                            <p:stCondLst>
                              <p:cond delay="500"/>
                            </p:stCondLst>
                            <p:childTnLst>
                              <p:par>
                                <p:cTn id="127" presetID="10" presetClass="entr" presetSubtype="0" fill="hold" grpId="0" nodeType="afterEffect">
                                  <p:stCondLst>
                                    <p:cond delay="0"/>
                                  </p:stCondLst>
                                  <p:childTnLst>
                                    <p:set>
                                      <p:cBhvr>
                                        <p:cTn id="128" dur="1" fill="hold">
                                          <p:stCondLst>
                                            <p:cond delay="0"/>
                                          </p:stCondLst>
                                        </p:cTn>
                                        <p:tgtEl>
                                          <p:spTgt spid="36"/>
                                        </p:tgtEl>
                                        <p:attrNameLst>
                                          <p:attrName>style.visibility</p:attrName>
                                        </p:attrNameLst>
                                      </p:cBhvr>
                                      <p:to>
                                        <p:strVal val="visible"/>
                                      </p:to>
                                    </p:set>
                                    <p:animEffect transition="in" filter="fade">
                                      <p:cBhvr>
                                        <p:cTn id="129" dur="2000"/>
                                        <p:tgtEl>
                                          <p:spTgt spid="36"/>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37">
                                            <p:bg/>
                                          </p:spTgt>
                                        </p:tgtEl>
                                        <p:attrNameLst>
                                          <p:attrName>style.visibility</p:attrName>
                                        </p:attrNameLst>
                                      </p:cBhvr>
                                      <p:to>
                                        <p:strVal val="visible"/>
                                      </p:to>
                                    </p:set>
                                    <p:animEffect transition="in" filter="fade">
                                      <p:cBhvr>
                                        <p:cTn id="134" dur="1000"/>
                                        <p:tgtEl>
                                          <p:spTgt spid="37">
                                            <p:bg/>
                                          </p:spTgt>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7">
                                            <p:txEl>
                                              <p:pRg st="0" end="0"/>
                                            </p:txEl>
                                          </p:spTgt>
                                        </p:tgtEl>
                                        <p:attrNameLst>
                                          <p:attrName>style.visibility</p:attrName>
                                        </p:attrNameLst>
                                      </p:cBhvr>
                                      <p:to>
                                        <p:strVal val="visible"/>
                                      </p:to>
                                    </p:set>
                                    <p:animEffect transition="in" filter="fade">
                                      <p:cBhvr>
                                        <p:cTn id="137" dur="1000"/>
                                        <p:tgtEl>
                                          <p:spTgt spid="37">
                                            <p:txEl>
                                              <p:pRg st="0" end="0"/>
                                            </p:txEl>
                                          </p:spTgt>
                                        </p:tgtEl>
                                      </p:cBhvr>
                                    </p:animEffect>
                                  </p:childTnLst>
                                </p:cTn>
                              </p:par>
                              <p:par>
                                <p:cTn id="138" presetID="10" presetClass="entr" presetSubtype="0" fill="hold" nodeType="withEffect">
                                  <p:stCondLst>
                                    <p:cond delay="0"/>
                                  </p:stCondLst>
                                  <p:childTnLst>
                                    <p:set>
                                      <p:cBhvr>
                                        <p:cTn id="139" dur="1" fill="hold">
                                          <p:stCondLst>
                                            <p:cond delay="0"/>
                                          </p:stCondLst>
                                        </p:cTn>
                                        <p:tgtEl>
                                          <p:spTgt spid="37">
                                            <p:txEl>
                                              <p:pRg st="0" end="0"/>
                                            </p:txEl>
                                          </p:spTgt>
                                        </p:tgtEl>
                                        <p:attrNameLst>
                                          <p:attrName>style.visibility</p:attrName>
                                        </p:attrNameLst>
                                      </p:cBhvr>
                                      <p:to>
                                        <p:strVal val="visible"/>
                                      </p:to>
                                    </p:set>
                                    <p:animEffect transition="in" filter="fade">
                                      <p:cBhvr>
                                        <p:cTn id="140" dur="1000"/>
                                        <p:tgtEl>
                                          <p:spTgt spid="37">
                                            <p:txEl>
                                              <p:pRg st="0" end="0"/>
                                            </p:txEl>
                                          </p:spTgt>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8" fill="hold" nodeType="clickEffect">
                                  <p:stCondLst>
                                    <p:cond delay="0"/>
                                  </p:stCondLst>
                                  <p:childTnLst>
                                    <p:set>
                                      <p:cBhvr>
                                        <p:cTn id="144" dur="1" fill="hold">
                                          <p:stCondLst>
                                            <p:cond delay="0"/>
                                          </p:stCondLst>
                                        </p:cTn>
                                        <p:tgtEl>
                                          <p:spTgt spid="37">
                                            <p:txEl>
                                              <p:pRg st="1" end="1"/>
                                            </p:txEl>
                                          </p:spTgt>
                                        </p:tgtEl>
                                        <p:attrNameLst>
                                          <p:attrName>style.visibility</p:attrName>
                                        </p:attrNameLst>
                                      </p:cBhvr>
                                      <p:to>
                                        <p:strVal val="visible"/>
                                      </p:to>
                                    </p:set>
                                    <p:animEffect transition="in" filter="wipe(left)">
                                      <p:cBhvr>
                                        <p:cTn id="145" dur="500"/>
                                        <p:tgtEl>
                                          <p:spTgt spid="37">
                                            <p:txEl>
                                              <p:pRg st="1" end="1"/>
                                            </p:txEl>
                                          </p:spTgt>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xit" presetSubtype="0" fill="hold" grpId="1" nodeType="clickEffect">
                                  <p:stCondLst>
                                    <p:cond delay="0"/>
                                  </p:stCondLst>
                                  <p:childTnLst>
                                    <p:animEffect transition="out" filter="fade">
                                      <p:cBhvr>
                                        <p:cTn id="149" dur="1000"/>
                                        <p:tgtEl>
                                          <p:spTgt spid="37">
                                            <p:txEl>
                                              <p:pRg st="0" end="0"/>
                                            </p:txEl>
                                          </p:spTgt>
                                        </p:tgtEl>
                                      </p:cBhvr>
                                    </p:animEffect>
                                    <p:set>
                                      <p:cBhvr>
                                        <p:cTn id="150" dur="1" fill="hold">
                                          <p:stCondLst>
                                            <p:cond delay="999"/>
                                          </p:stCondLst>
                                        </p:cTn>
                                        <p:tgtEl>
                                          <p:spTgt spid="37">
                                            <p:txEl>
                                              <p:pRg st="0" end="0"/>
                                            </p:txEl>
                                          </p:spTgt>
                                        </p:tgtEl>
                                        <p:attrNameLst>
                                          <p:attrName>style.visibility</p:attrName>
                                        </p:attrNameLst>
                                      </p:cBhvr>
                                      <p:to>
                                        <p:strVal val="hidden"/>
                                      </p:to>
                                    </p:set>
                                  </p:childTnLst>
                                </p:cTn>
                              </p:par>
                              <p:par>
                                <p:cTn id="151" presetID="10" presetClass="exit" presetSubtype="0" fill="hold" grpId="1" nodeType="withEffect">
                                  <p:stCondLst>
                                    <p:cond delay="0"/>
                                  </p:stCondLst>
                                  <p:childTnLst>
                                    <p:animEffect transition="out" filter="fade">
                                      <p:cBhvr>
                                        <p:cTn id="152" dur="1000"/>
                                        <p:tgtEl>
                                          <p:spTgt spid="37">
                                            <p:txEl>
                                              <p:pRg st="1" end="1"/>
                                            </p:txEl>
                                          </p:spTgt>
                                        </p:tgtEl>
                                      </p:cBhvr>
                                    </p:animEffect>
                                    <p:set>
                                      <p:cBhvr>
                                        <p:cTn id="153" dur="1" fill="hold">
                                          <p:stCondLst>
                                            <p:cond delay="999"/>
                                          </p:stCondLst>
                                        </p:cTn>
                                        <p:tgtEl>
                                          <p:spTgt spid="37">
                                            <p:txEl>
                                              <p:pRg st="1" end="1"/>
                                            </p:txEl>
                                          </p:spTgt>
                                        </p:tgtEl>
                                        <p:attrNameLst>
                                          <p:attrName>style.visibility</p:attrName>
                                        </p:attrNameLst>
                                      </p:cBhvr>
                                      <p:to>
                                        <p:strVal val="hidden"/>
                                      </p:to>
                                    </p:set>
                                  </p:childTnLst>
                                </p:cTn>
                              </p:par>
                              <p:par>
                                <p:cTn id="154" presetID="10" presetClass="exit" presetSubtype="0" fill="hold" grpId="1" nodeType="withEffect">
                                  <p:stCondLst>
                                    <p:cond delay="0"/>
                                  </p:stCondLst>
                                  <p:childTnLst>
                                    <p:animEffect transition="out" filter="fade">
                                      <p:cBhvr>
                                        <p:cTn id="155" dur="1000"/>
                                        <p:tgtEl>
                                          <p:spTgt spid="37">
                                            <p:bg/>
                                          </p:spTgt>
                                        </p:tgtEl>
                                      </p:cBhvr>
                                    </p:animEffect>
                                    <p:set>
                                      <p:cBhvr>
                                        <p:cTn id="156" dur="1" fill="hold">
                                          <p:stCondLst>
                                            <p:cond delay="999"/>
                                          </p:stCondLst>
                                        </p:cTn>
                                        <p:tgtEl>
                                          <p:spTgt spid="37">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5" grpId="0" animBg="1"/>
      <p:bldP spid="45" grpId="0" animBg="1"/>
      <p:bldP spid="48" grpId="0" animBg="1"/>
      <p:bldP spid="52" grpId="0" animBg="1"/>
      <p:bldP spid="53" grpId="0" animBg="1"/>
      <p:bldP spid="54" grpId="0" animBg="1"/>
      <p:bldP spid="55" grpId="0" animBg="1"/>
      <p:bldP spid="26" grpId="0" animBg="1"/>
      <p:bldP spid="26" grpId="1" animBg="1"/>
      <p:bldP spid="28" grpId="2" animBg="1"/>
      <p:bldP spid="28" grpId="3" animBg="1"/>
      <p:bldP spid="29" grpId="0" animBg="1"/>
      <p:bldP spid="31" grpId="0" animBg="1"/>
      <p:bldP spid="33" grpId="0" animBg="1"/>
      <p:bldP spid="33" grpId="1" animBg="1"/>
      <p:bldP spid="36" grpId="0" animBg="1"/>
      <p:bldP spid="37" grpId="0" uiExpand="1" build="allAtOnce" animBg="1"/>
      <p:bldP spid="37" grpId="1"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sp>
        <p:nvSpPr>
          <p:cNvPr id="12" name="Rettangolo 11"/>
          <p:cNvSpPr/>
          <p:nvPr/>
        </p:nvSpPr>
        <p:spPr>
          <a:xfrm>
            <a:off x="611560" y="908720"/>
            <a:ext cx="3672408" cy="165618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[II.] Nonostante la loro sop-pressione, i </a:t>
            </a:r>
            <a:r>
              <a:rPr lang="it-IT" sz="2000" b="1" i="1" dirty="0" smtClean="0">
                <a:solidFill>
                  <a:srgbClr val="FF0000"/>
                </a:solidFill>
                <a:latin typeface="Garamond" pitchFamily="18" charset="0"/>
              </a:rPr>
              <a:t>beni comuni</a:t>
            </a:r>
            <a:r>
              <a:rPr lang="it-IT" sz="2000" dirty="0" smtClean="0">
                <a:latin typeface="Garamond" pitchFamily="18" charset="0"/>
              </a:rPr>
              <a:t>, con la fine del XX secolo, </a:t>
            </a:r>
            <a:r>
              <a:rPr lang="it-IT" sz="2000" b="1" i="1" dirty="0" smtClean="0">
                <a:solidFill>
                  <a:srgbClr val="FF0000"/>
                </a:solidFill>
                <a:latin typeface="Garamond" pitchFamily="18" charset="0"/>
              </a:rPr>
              <a:t>riemergono</a:t>
            </a:r>
            <a:r>
              <a:rPr lang="it-IT" sz="2000" dirty="0" smtClean="0">
                <a:latin typeface="Garamond" pitchFamily="18" charset="0"/>
              </a:rPr>
              <a:t> prepotentemente.</a:t>
            </a:r>
          </a:p>
          <a:p>
            <a:pPr algn="ctr"/>
            <a:endParaRPr lang="it-IT" dirty="0"/>
          </a:p>
        </p:txBody>
      </p:sp>
      <p:cxnSp>
        <p:nvCxnSpPr>
          <p:cNvPr id="32" name="Connettore 1 31"/>
          <p:cNvCxnSpPr/>
          <p:nvPr/>
        </p:nvCxnSpPr>
        <p:spPr>
          <a:xfrm>
            <a:off x="1187624" y="2564904"/>
            <a:ext cx="0" cy="108012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a:off x="1187624" y="3645024"/>
            <a:ext cx="648072" cy="0"/>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Ovale 25"/>
          <p:cNvSpPr/>
          <p:nvPr/>
        </p:nvSpPr>
        <p:spPr>
          <a:xfrm>
            <a:off x="1907704" y="2852936"/>
            <a:ext cx="2376264" cy="1440160"/>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(II.1) cosa spiega questa riemersione?</a:t>
            </a:r>
            <a:endParaRPr lang="it-IT" sz="2000" dirty="0">
              <a:latin typeface="Garamond" pitchFamily="18" charset="0"/>
            </a:endParaRPr>
          </a:p>
        </p:txBody>
      </p:sp>
      <p:sp>
        <p:nvSpPr>
          <p:cNvPr id="28" name="Ovale 27"/>
          <p:cNvSpPr/>
          <p:nvPr/>
        </p:nvSpPr>
        <p:spPr>
          <a:xfrm>
            <a:off x="1907704" y="4653136"/>
            <a:ext cx="2376264" cy="1440160"/>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(II.2) perché</a:t>
            </a:r>
          </a:p>
          <a:p>
            <a:pPr algn="ctr"/>
            <a:r>
              <a:rPr lang="it-IT" sz="2000" dirty="0" smtClean="0">
                <a:latin typeface="Garamond" pitchFamily="18" charset="0"/>
              </a:rPr>
              <a:t> </a:t>
            </a:r>
            <a:r>
              <a:rPr lang="it-IT" sz="2000" i="1" dirty="0" smtClean="0">
                <a:solidFill>
                  <a:srgbClr val="FF0000"/>
                </a:solidFill>
                <a:latin typeface="Garamond" pitchFamily="18" charset="0"/>
              </a:rPr>
              <a:t>il</a:t>
            </a:r>
            <a:r>
              <a:rPr lang="it-IT" sz="2000" dirty="0" smtClean="0">
                <a:latin typeface="Garamond" pitchFamily="18" charset="0"/>
              </a:rPr>
              <a:t> </a:t>
            </a:r>
            <a:r>
              <a:rPr lang="it-IT" sz="2000" i="1" dirty="0" smtClean="0">
                <a:solidFill>
                  <a:srgbClr val="FF0000"/>
                </a:solidFill>
                <a:latin typeface="Garamond" pitchFamily="18" charset="0"/>
              </a:rPr>
              <a:t>comune</a:t>
            </a:r>
            <a:r>
              <a:rPr lang="it-IT" sz="2000" dirty="0" smtClean="0">
                <a:latin typeface="Garamond" pitchFamily="18" charset="0"/>
              </a:rPr>
              <a:t> si generalizza nei </a:t>
            </a:r>
            <a:r>
              <a:rPr lang="it-IT" sz="2000" i="1" dirty="0" smtClean="0">
                <a:solidFill>
                  <a:srgbClr val="FF0000"/>
                </a:solidFill>
                <a:latin typeface="Garamond" pitchFamily="18" charset="0"/>
              </a:rPr>
              <a:t>beni comuni</a:t>
            </a:r>
            <a:r>
              <a:rPr lang="it-IT" sz="2000" dirty="0" smtClean="0">
                <a:latin typeface="Garamond" pitchFamily="18" charset="0"/>
              </a:rPr>
              <a:t>?</a:t>
            </a:r>
            <a:endParaRPr lang="it-IT" sz="2000" dirty="0">
              <a:latin typeface="Garamond" pitchFamily="18" charset="0"/>
            </a:endParaRPr>
          </a:p>
        </p:txBody>
      </p:sp>
      <p:cxnSp>
        <p:nvCxnSpPr>
          <p:cNvPr id="29" name="Connettore 1 28"/>
          <p:cNvCxnSpPr/>
          <p:nvPr/>
        </p:nvCxnSpPr>
        <p:spPr>
          <a:xfrm>
            <a:off x="1187624" y="3645024"/>
            <a:ext cx="0" cy="180020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Connettore 2 30"/>
          <p:cNvCxnSpPr/>
          <p:nvPr/>
        </p:nvCxnSpPr>
        <p:spPr>
          <a:xfrm>
            <a:off x="1187624" y="5445224"/>
            <a:ext cx="648072" cy="0"/>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3" name="Arrotonda angolo diagonale rettangolo 12"/>
          <p:cNvSpPr/>
          <p:nvPr/>
        </p:nvSpPr>
        <p:spPr>
          <a:xfrm>
            <a:off x="4716016" y="908720"/>
            <a:ext cx="3672408" cy="1872208"/>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“[nel] primo decennio del nuovo millennio […] la tematica dei beni comuni sta prepotentemente riemer-gendo in tutta la sua rivoluzionaria portata”, p. 3.</a:t>
            </a:r>
            <a:endParaRPr lang="it-IT" dirty="0">
              <a:latin typeface="Garamond" pitchFamily="18" charset="0"/>
            </a:endParaRPr>
          </a:p>
        </p:txBody>
      </p:sp>
      <p:sp>
        <p:nvSpPr>
          <p:cNvPr id="14" name="Arrotonda angolo diagonale rettangolo 13"/>
          <p:cNvSpPr/>
          <p:nvPr/>
        </p:nvSpPr>
        <p:spPr>
          <a:xfrm>
            <a:off x="4716016" y="3284984"/>
            <a:ext cx="3672408" cy="2448272"/>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“lo scenario neomedievale della glo-balizzazione [è] sempre più com-plesso e non comprensibile attra-verso le consuete categorie inter-pretative. Categorie nuove divengo-no così non solo utili, ma addirittura indispensabili […]. Ecco perché nel mondo attuale […] i beni comuni emergono come questione ineludi-bile”, p. 25.</a:t>
            </a:r>
            <a:endParaRPr lang="it-IT" dirty="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Left)">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1000"/>
                                        <p:tgtEl>
                                          <p:spTgt spid="13"/>
                                        </p:tgtEl>
                                      </p:cBhvr>
                                    </p:animEffect>
                                    <p:set>
                                      <p:cBhvr>
                                        <p:cTn id="22" dur="1" fill="hold">
                                          <p:stCondLst>
                                            <p:cond delay="999"/>
                                          </p:stCondLst>
                                        </p:cTn>
                                        <p:tgtEl>
                                          <p:spTgt spid="13"/>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slide(fromTop)">
                                      <p:cBhvr>
                                        <p:cTn id="30" dur="500"/>
                                        <p:tgtEl>
                                          <p:spTgt spid="32"/>
                                        </p:tgtEl>
                                      </p:cBhvr>
                                    </p:animEffect>
                                  </p:childTnLst>
                                </p:cTn>
                              </p:par>
                            </p:childTnLst>
                          </p:cTn>
                        </p:par>
                        <p:par>
                          <p:cTn id="31" fill="hold">
                            <p:stCondLst>
                              <p:cond delay="500"/>
                            </p:stCondLst>
                            <p:childTnLst>
                              <p:par>
                                <p:cTn id="32" presetID="12" presetClass="entr" presetSubtype="8"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slide(fromLeft)">
                                      <p:cBhvr>
                                        <p:cTn id="34" dur="500"/>
                                        <p:tgtEl>
                                          <p:spTgt spid="35"/>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1"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Top)">
                                      <p:cBhvr>
                                        <p:cTn id="43" dur="500"/>
                                        <p:tgtEl>
                                          <p:spTgt spid="29"/>
                                        </p:tgtEl>
                                      </p:cBhvr>
                                    </p:animEffect>
                                  </p:childTnLst>
                                </p:cTn>
                              </p:par>
                            </p:childTnLst>
                          </p:cTn>
                        </p:par>
                        <p:par>
                          <p:cTn id="44" fill="hold">
                            <p:stCondLst>
                              <p:cond delay="500"/>
                            </p:stCondLst>
                            <p:childTnLst>
                              <p:par>
                                <p:cTn id="45" presetID="12" presetClass="entr" presetSubtype="8"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lide(fromLeft)">
                                      <p:cBhvr>
                                        <p:cTn id="47" dur="500"/>
                                        <p:tgtEl>
                                          <p:spTgt spid="31"/>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6" grpId="0" animBg="1"/>
      <p:bldP spid="28" grpId="0" animBg="1"/>
      <p:bldP spid="13" grpId="0" animBg="1"/>
      <p:bldP spid="13" grpId="1" animBg="1"/>
      <p:bldP spid="14" grpId="0" animBg="1"/>
      <p:bldP spid="1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cxnSp>
        <p:nvCxnSpPr>
          <p:cNvPr id="32" name="Connettore 1 31"/>
          <p:cNvCxnSpPr/>
          <p:nvPr/>
        </p:nvCxnSpPr>
        <p:spPr>
          <a:xfrm>
            <a:off x="1331640" y="2132856"/>
            <a:ext cx="0" cy="108012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a:off x="1331640" y="3212976"/>
            <a:ext cx="648072"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6" name="Ovale 25"/>
          <p:cNvSpPr/>
          <p:nvPr/>
        </p:nvSpPr>
        <p:spPr>
          <a:xfrm>
            <a:off x="1187624" y="1052736"/>
            <a:ext cx="2376264" cy="1440160"/>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(II.1) cosa spiega la </a:t>
            </a:r>
            <a:r>
              <a:rPr lang="it-IT" sz="2000" i="1" dirty="0" smtClean="0">
                <a:latin typeface="Garamond" pitchFamily="18" charset="0"/>
              </a:rPr>
              <a:t>riemersione</a:t>
            </a:r>
            <a:r>
              <a:rPr lang="it-IT" sz="2000" dirty="0" smtClean="0">
                <a:latin typeface="Garamond" pitchFamily="18" charset="0"/>
              </a:rPr>
              <a:t> dei beni comuni?</a:t>
            </a:r>
            <a:endParaRPr lang="it-IT" sz="2000" dirty="0">
              <a:latin typeface="Garamond" pitchFamily="18" charset="0"/>
            </a:endParaRPr>
          </a:p>
        </p:txBody>
      </p:sp>
      <p:sp>
        <p:nvSpPr>
          <p:cNvPr id="13" name="Rettangolo 12"/>
          <p:cNvSpPr/>
          <p:nvPr/>
        </p:nvSpPr>
        <p:spPr>
          <a:xfrm>
            <a:off x="2051720" y="2780928"/>
            <a:ext cx="2232248" cy="91440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nuovo policentrismo giuridico (neomedioevo)</a:t>
            </a:r>
            <a:endParaRPr lang="it-IT" dirty="0"/>
          </a:p>
        </p:txBody>
      </p:sp>
      <p:sp>
        <p:nvSpPr>
          <p:cNvPr id="14" name="Arrotonda angolo diagonale rettangolo 13"/>
          <p:cNvSpPr/>
          <p:nvPr/>
        </p:nvSpPr>
        <p:spPr>
          <a:xfrm>
            <a:off x="4716016" y="2060848"/>
            <a:ext cx="3600400" cy="1656184"/>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“è chiaro che […] il processo di globalizzazione e di policentrismo giuridico noto come ‘neomedieva-lismo’ non può lasciare indifferente la materia dei beni comuni”, p. 13</a:t>
            </a:r>
            <a:endParaRPr lang="it-IT" dirty="0">
              <a:latin typeface="Garamond" pitchFamily="18" charset="0"/>
            </a:endParaRPr>
          </a:p>
        </p:txBody>
      </p:sp>
      <p:cxnSp>
        <p:nvCxnSpPr>
          <p:cNvPr id="16" name="Connettore 1 15"/>
          <p:cNvCxnSpPr/>
          <p:nvPr/>
        </p:nvCxnSpPr>
        <p:spPr>
          <a:xfrm>
            <a:off x="1907704" y="2636912"/>
            <a:ext cx="2592288" cy="115212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flipV="1">
            <a:off x="1835696" y="2636912"/>
            <a:ext cx="2664296" cy="12241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nettore 1 20"/>
          <p:cNvCxnSpPr/>
          <p:nvPr/>
        </p:nvCxnSpPr>
        <p:spPr>
          <a:xfrm>
            <a:off x="1331640" y="3212976"/>
            <a:ext cx="0" cy="108012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a:off x="1331640" y="4293096"/>
            <a:ext cx="648072"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3" name="Rettangolo 22"/>
          <p:cNvSpPr/>
          <p:nvPr/>
        </p:nvSpPr>
        <p:spPr>
          <a:xfrm>
            <a:off x="2051720" y="3933056"/>
            <a:ext cx="2232248" cy="91440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privatizzazioni degli anni ‘90</a:t>
            </a:r>
            <a:endParaRPr lang="it-IT" dirty="0"/>
          </a:p>
        </p:txBody>
      </p:sp>
      <p:sp>
        <p:nvSpPr>
          <p:cNvPr id="24" name="Rettangolo 23"/>
          <p:cNvSpPr/>
          <p:nvPr/>
        </p:nvSpPr>
        <p:spPr>
          <a:xfrm>
            <a:off x="4788024" y="2492896"/>
            <a:ext cx="3096344" cy="127444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determinismo giuridico ; analogia fuorviante (ora il policentrismo è tutto ‘</a:t>
            </a:r>
            <a:r>
              <a:rPr lang="it-IT" dirty="0" err="1" smtClean="0">
                <a:latin typeface="Garamond" pitchFamily="18" charset="0"/>
              </a:rPr>
              <a:t>dall</a:t>
            </a:r>
            <a:r>
              <a:rPr lang="it-IT" dirty="0" smtClean="0">
                <a:latin typeface="Garamond" pitchFamily="18" charset="0"/>
              </a:rPr>
              <a:t>’alto’)</a:t>
            </a:r>
            <a:endParaRPr lang="it-IT" dirty="0"/>
          </a:p>
        </p:txBody>
      </p:sp>
      <p:cxnSp>
        <p:nvCxnSpPr>
          <p:cNvPr id="25" name="Connettore 1 24"/>
          <p:cNvCxnSpPr/>
          <p:nvPr/>
        </p:nvCxnSpPr>
        <p:spPr>
          <a:xfrm>
            <a:off x="1907704" y="3789040"/>
            <a:ext cx="2592288" cy="115212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nettore 1 26"/>
          <p:cNvCxnSpPr/>
          <p:nvPr/>
        </p:nvCxnSpPr>
        <p:spPr>
          <a:xfrm flipV="1">
            <a:off x="1907704" y="3717032"/>
            <a:ext cx="2664296" cy="12241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ettangolo 29"/>
          <p:cNvSpPr/>
          <p:nvPr/>
        </p:nvSpPr>
        <p:spPr>
          <a:xfrm>
            <a:off x="4788024" y="3882752"/>
            <a:ext cx="3096344" cy="1058416"/>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non è chiaro perché non siano sufficienti le nazionalizzazioni</a:t>
            </a:r>
            <a:endParaRPr lang="it-IT" dirty="0"/>
          </a:p>
        </p:txBody>
      </p:sp>
      <p:cxnSp>
        <p:nvCxnSpPr>
          <p:cNvPr id="34" name="Connettore 1 33"/>
          <p:cNvCxnSpPr/>
          <p:nvPr/>
        </p:nvCxnSpPr>
        <p:spPr>
          <a:xfrm>
            <a:off x="1331640" y="4293096"/>
            <a:ext cx="0" cy="108012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Connettore 2 35"/>
          <p:cNvCxnSpPr/>
          <p:nvPr/>
        </p:nvCxnSpPr>
        <p:spPr>
          <a:xfrm>
            <a:off x="1331640" y="5373216"/>
            <a:ext cx="648072"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8" name="Rettangolo 37"/>
          <p:cNvSpPr/>
          <p:nvPr/>
        </p:nvSpPr>
        <p:spPr>
          <a:xfrm>
            <a:off x="2051720" y="4962872"/>
            <a:ext cx="2232248" cy="91440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insostenibilità ecologica dell’accumulazione</a:t>
            </a:r>
            <a:endParaRPr lang="it-IT" dirty="0"/>
          </a:p>
        </p:txBody>
      </p:sp>
      <p:sp>
        <p:nvSpPr>
          <p:cNvPr id="39" name="Arrotonda angolo diagonale rettangolo 38"/>
          <p:cNvSpPr/>
          <p:nvPr/>
        </p:nvSpPr>
        <p:spPr>
          <a:xfrm>
            <a:off x="4644008" y="980728"/>
            <a:ext cx="3744416" cy="1872208"/>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“In un mondo di risorse finite l’accu-mulo può logicamente avvenire sol-tanto sottraendo al comune, e dunque tramite un comportamento struttural-mente antiecologico, ossia contrario all’interesse della comunità naturale”, p. 50.</a:t>
            </a:r>
            <a:endParaRPr lang="it-IT" dirty="0">
              <a:latin typeface="Garamond" pitchFamily="18" charset="0"/>
            </a:endParaRPr>
          </a:p>
        </p:txBody>
      </p:sp>
      <p:sp>
        <p:nvSpPr>
          <p:cNvPr id="40" name="Arrotonda angolo diagonale rettangolo 39"/>
          <p:cNvSpPr/>
          <p:nvPr/>
        </p:nvSpPr>
        <p:spPr>
          <a:xfrm>
            <a:off x="4572000" y="3212976"/>
            <a:ext cx="3816424" cy="1656184"/>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“le battaglie politiche di lunga durata […] per i beni comuni […] fanno parte di una stessa decisiva una guerra rivoluzionaria che ha per scopo la sopravvivenza del pianeta”, p. 100.</a:t>
            </a:r>
            <a:endParaRPr lang="it-IT" dirty="0">
              <a:latin typeface="Garamond" pitchFamily="18" charset="0"/>
            </a:endParaRPr>
          </a:p>
        </p:txBody>
      </p:sp>
      <p:sp>
        <p:nvSpPr>
          <p:cNvPr id="41" name="Rettangolo 40"/>
          <p:cNvSpPr/>
          <p:nvPr/>
        </p:nvSpPr>
        <p:spPr>
          <a:xfrm>
            <a:off x="5220072" y="5013176"/>
            <a:ext cx="2232248"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i="1" dirty="0" smtClean="0">
                <a:solidFill>
                  <a:srgbClr val="FF0000"/>
                </a:solidFill>
                <a:latin typeface="Garamond" pitchFamily="18" charset="0"/>
              </a:rPr>
              <a:t>questa</a:t>
            </a:r>
            <a:r>
              <a:rPr lang="it-IT" dirty="0" smtClean="0">
                <a:latin typeface="Garamond" pitchFamily="18" charset="0"/>
              </a:rPr>
              <a:t> sembra dunque per Mattei la ragione fondamentale</a:t>
            </a:r>
            <a:endParaRPr lang="it-IT" dirty="0"/>
          </a:p>
        </p:txBody>
      </p:sp>
      <p:cxnSp>
        <p:nvCxnSpPr>
          <p:cNvPr id="45" name="Connettore 2 44"/>
          <p:cNvCxnSpPr/>
          <p:nvPr/>
        </p:nvCxnSpPr>
        <p:spPr>
          <a:xfrm flipH="1">
            <a:off x="4355976" y="5445224"/>
            <a:ext cx="7200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Rettangolo 45"/>
          <p:cNvSpPr/>
          <p:nvPr/>
        </p:nvSpPr>
        <p:spPr>
          <a:xfrm>
            <a:off x="1691680" y="2780928"/>
            <a:ext cx="6768752" cy="336267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tIns="0" rtlCol="0" anchor="ctr"/>
          <a:lstStyle/>
          <a:p>
            <a:r>
              <a:rPr lang="it-IT" sz="2000" dirty="0" smtClean="0">
                <a:latin typeface="Garamond" pitchFamily="18" charset="0"/>
              </a:rPr>
              <a:t>La </a:t>
            </a:r>
            <a:r>
              <a:rPr lang="it-IT" sz="2000" b="1" i="1" dirty="0" smtClean="0">
                <a:solidFill>
                  <a:srgbClr val="FF0000"/>
                </a:solidFill>
                <a:latin typeface="Garamond" pitchFamily="18" charset="0"/>
              </a:rPr>
              <a:t>seconda questione </a:t>
            </a:r>
            <a:r>
              <a:rPr lang="it-IT" sz="2000" dirty="0" smtClean="0">
                <a:latin typeface="Garamond" pitchFamily="18" charset="0"/>
              </a:rPr>
              <a:t>che si pone nel confronto con il manifesto di Mattei è quella del rapporto del marxismo con la sostenibilità ambientale del processo produttivo umano </a:t>
            </a: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p:txBody>
      </p:sp>
      <p:cxnSp>
        <p:nvCxnSpPr>
          <p:cNvPr id="47" name="Connettore 2 46"/>
          <p:cNvCxnSpPr/>
          <p:nvPr/>
        </p:nvCxnSpPr>
        <p:spPr>
          <a:xfrm flipH="1">
            <a:off x="3203848" y="4005064"/>
            <a:ext cx="2232248" cy="6480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Rettangolo 47"/>
          <p:cNvSpPr/>
          <p:nvPr/>
        </p:nvSpPr>
        <p:spPr>
          <a:xfrm>
            <a:off x="1835696" y="4725144"/>
            <a:ext cx="2232248" cy="108012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i="1" dirty="0" smtClean="0">
                <a:solidFill>
                  <a:srgbClr val="FF0000"/>
                </a:solidFill>
                <a:latin typeface="Garamond" pitchFamily="18" charset="0"/>
              </a:rPr>
              <a:t>Rinvio al II ciclo!!!</a:t>
            </a:r>
          </a:p>
          <a:p>
            <a:pPr algn="ctr"/>
            <a:r>
              <a:rPr lang="it-IT" dirty="0" smtClean="0">
                <a:latin typeface="Garamond" pitchFamily="18" charset="0"/>
              </a:rPr>
              <a:t>(ultimo incontro: Decrescita o </a:t>
            </a:r>
            <a:r>
              <a:rPr lang="it-IT" dirty="0" err="1" smtClean="0">
                <a:latin typeface="Garamond" pitchFamily="18" charset="0"/>
              </a:rPr>
              <a:t>ecosocialismo</a:t>
            </a:r>
            <a:r>
              <a:rPr lang="it-IT" dirty="0" smtClean="0">
                <a:latin typeface="Garamond" pitchFamily="18" charset="0"/>
              </a:rPr>
              <a:t>?)</a:t>
            </a:r>
            <a:endParaRPr lang="it-IT" dirty="0"/>
          </a:p>
        </p:txBody>
      </p:sp>
      <p:cxnSp>
        <p:nvCxnSpPr>
          <p:cNvPr id="49" name="Connettore 2 48"/>
          <p:cNvCxnSpPr/>
          <p:nvPr/>
        </p:nvCxnSpPr>
        <p:spPr>
          <a:xfrm>
            <a:off x="5364088" y="4005064"/>
            <a:ext cx="1008112" cy="21602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0" name="Rettangolo 49"/>
          <p:cNvSpPr/>
          <p:nvPr/>
        </p:nvSpPr>
        <p:spPr>
          <a:xfrm>
            <a:off x="5724128" y="4293096"/>
            <a:ext cx="2520280" cy="172819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smtClean="0">
                <a:latin typeface="Garamond" pitchFamily="18" charset="0"/>
              </a:rPr>
              <a:t>Da notare per ora:</a:t>
            </a:r>
          </a:p>
          <a:p>
            <a:pPr algn="ctr"/>
            <a:r>
              <a:rPr lang="it-IT" dirty="0" smtClean="0">
                <a:latin typeface="Garamond" pitchFamily="18" charset="0"/>
              </a:rPr>
              <a:t>approccio </a:t>
            </a:r>
            <a:r>
              <a:rPr lang="it-IT" i="1" dirty="0" smtClean="0">
                <a:latin typeface="Garamond" pitchFamily="18" charset="0"/>
              </a:rPr>
              <a:t>normativo</a:t>
            </a:r>
            <a:r>
              <a:rPr lang="it-IT" dirty="0" smtClean="0">
                <a:latin typeface="Garamond" pitchFamily="18" charset="0"/>
              </a:rPr>
              <a:t> del manifesto di Mattei;</a:t>
            </a:r>
          </a:p>
          <a:p>
            <a:pPr algn="ctr"/>
            <a:r>
              <a:rPr lang="it-IT" dirty="0" smtClean="0">
                <a:latin typeface="Garamond" pitchFamily="18" charset="0"/>
              </a:rPr>
              <a:t>visione meccanica della scienza.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up)">
                                      <p:cBhvr>
                                        <p:cTn id="12" dur="500"/>
                                        <p:tgtEl>
                                          <p:spTgt spid="32"/>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1000"/>
                                        <p:tgtEl>
                                          <p:spTgt spid="14"/>
                                        </p:tgtEl>
                                      </p:cBhvr>
                                    </p:animEffect>
                                    <p:set>
                                      <p:cBhvr>
                                        <p:cTn id="29" dur="1" fill="hold">
                                          <p:stCondLst>
                                            <p:cond delay="999"/>
                                          </p:stCondLst>
                                        </p:cTn>
                                        <p:tgtEl>
                                          <p:spTgt spid="1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up)">
                                      <p:cBhvr>
                                        <p:cTn id="34" dur="500"/>
                                        <p:tgtEl>
                                          <p:spTgt spid="16"/>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20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up)">
                                      <p:cBhvr>
                                        <p:cTn id="58" dur="500"/>
                                        <p:tgtEl>
                                          <p:spTgt spid="25"/>
                                        </p:tgtEl>
                                      </p:cBhvr>
                                    </p:animEffect>
                                  </p:childTnLst>
                                </p:cTn>
                              </p:par>
                            </p:childTnLst>
                          </p:cTn>
                        </p:par>
                        <p:par>
                          <p:cTn id="59" fill="hold">
                            <p:stCondLst>
                              <p:cond delay="500"/>
                            </p:stCondLst>
                            <p:childTnLst>
                              <p:par>
                                <p:cTn id="60" presetID="22" presetClass="entr" presetSubtype="1"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2000"/>
                                        <p:tgtEl>
                                          <p:spTgt spid="3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up)">
                                      <p:cBhvr>
                                        <p:cTn id="70" dur="500"/>
                                        <p:tgtEl>
                                          <p:spTgt spid="34"/>
                                        </p:tgtEl>
                                      </p:cBhvr>
                                    </p:animEffect>
                                  </p:childTnLst>
                                </p:cTn>
                              </p:par>
                            </p:childTnLst>
                          </p:cTn>
                        </p:par>
                        <p:par>
                          <p:cTn id="71" fill="hold">
                            <p:stCondLst>
                              <p:cond delay="500"/>
                            </p:stCondLst>
                            <p:childTnLst>
                              <p:par>
                                <p:cTn id="72" presetID="22" presetClass="entr" presetSubtype="8"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000"/>
                                        <p:tgtEl>
                                          <p:spTgt spid="39"/>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1000"/>
                                        <p:tgtEl>
                                          <p:spTgt spid="4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1000"/>
                                        <p:tgtEl>
                                          <p:spTgt spid="39"/>
                                        </p:tgtEl>
                                      </p:cBhvr>
                                    </p:animEffect>
                                    <p:set>
                                      <p:cBhvr>
                                        <p:cTn id="92" dur="1" fill="hold">
                                          <p:stCondLst>
                                            <p:cond delay="999"/>
                                          </p:stCondLst>
                                        </p:cTn>
                                        <p:tgtEl>
                                          <p:spTgt spid="39"/>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1000"/>
                                        <p:tgtEl>
                                          <p:spTgt spid="40"/>
                                        </p:tgtEl>
                                      </p:cBhvr>
                                    </p:animEffect>
                                    <p:set>
                                      <p:cBhvr>
                                        <p:cTn id="95" dur="1" fill="hold">
                                          <p:stCondLst>
                                            <p:cond delay="999"/>
                                          </p:stCondLst>
                                        </p:cTn>
                                        <p:tgtEl>
                                          <p:spTgt spid="40"/>
                                        </p:tgtEl>
                                        <p:attrNameLst>
                                          <p:attrName>style.visibility</p:attrName>
                                        </p:attrNameLst>
                                      </p:cBhvr>
                                      <p:to>
                                        <p:strVal val="hidden"/>
                                      </p:to>
                                    </p:set>
                                  </p:childTnLst>
                                </p:cTn>
                              </p:par>
                            </p:childTnLst>
                          </p:cTn>
                        </p:par>
                        <p:par>
                          <p:cTn id="96" fill="hold">
                            <p:stCondLst>
                              <p:cond delay="1000"/>
                            </p:stCondLst>
                            <p:childTnLst>
                              <p:par>
                                <p:cTn id="97" presetID="10" presetClass="entr" presetSubtype="0" fill="hold" grpId="0" nodeType="after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1000"/>
                                        <p:tgtEl>
                                          <p:spTgt spid="41"/>
                                        </p:tgtEl>
                                      </p:cBhvr>
                                    </p:animEffect>
                                  </p:childTnLst>
                                </p:cTn>
                              </p:par>
                              <p:par>
                                <p:cTn id="100" presetID="22" presetClass="entr" presetSubtype="2" fill="hold" nodeType="with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wipe(right)">
                                      <p:cBhvr>
                                        <p:cTn id="102" dur="1000"/>
                                        <p:tgtEl>
                                          <p:spTgt spid="45"/>
                                        </p:tgtEl>
                                      </p:cBhvr>
                                    </p:animEffect>
                                  </p:childTnLst>
                                </p:cTn>
                              </p:par>
                            </p:childTnLst>
                          </p:cTn>
                        </p:par>
                      </p:childTnLst>
                    </p:cTn>
                  </p:par>
                  <p:par>
                    <p:cTn id="103" fill="hold">
                      <p:stCondLst>
                        <p:cond delay="indefinite"/>
                      </p:stCondLst>
                      <p:childTnLst>
                        <p:par>
                          <p:cTn id="104" fill="hold">
                            <p:stCondLst>
                              <p:cond delay="0"/>
                            </p:stCondLst>
                            <p:childTnLst>
                              <p:par>
                                <p:cTn id="105" presetID="55" presetClass="entr" presetSubtype="0" fill="hold" grpId="0" nodeType="clickEffect">
                                  <p:stCondLst>
                                    <p:cond delay="0"/>
                                  </p:stCondLst>
                                  <p:childTnLst>
                                    <p:set>
                                      <p:cBhvr>
                                        <p:cTn id="106" dur="1" fill="hold">
                                          <p:stCondLst>
                                            <p:cond delay="0"/>
                                          </p:stCondLst>
                                        </p:cTn>
                                        <p:tgtEl>
                                          <p:spTgt spid="46"/>
                                        </p:tgtEl>
                                        <p:attrNameLst>
                                          <p:attrName>style.visibility</p:attrName>
                                        </p:attrNameLst>
                                      </p:cBhvr>
                                      <p:to>
                                        <p:strVal val="visible"/>
                                      </p:to>
                                    </p:set>
                                    <p:anim calcmode="lin" valueType="num">
                                      <p:cBhvr>
                                        <p:cTn id="107" dur="1000" fill="hold"/>
                                        <p:tgtEl>
                                          <p:spTgt spid="46"/>
                                        </p:tgtEl>
                                        <p:attrNameLst>
                                          <p:attrName>ppt_w</p:attrName>
                                        </p:attrNameLst>
                                      </p:cBhvr>
                                      <p:tavLst>
                                        <p:tav tm="0">
                                          <p:val>
                                            <p:strVal val="#ppt_w*0.70"/>
                                          </p:val>
                                        </p:tav>
                                        <p:tav tm="100000">
                                          <p:val>
                                            <p:strVal val="#ppt_w"/>
                                          </p:val>
                                        </p:tav>
                                      </p:tavLst>
                                    </p:anim>
                                    <p:anim calcmode="lin" valueType="num">
                                      <p:cBhvr>
                                        <p:cTn id="108" dur="1000" fill="hold"/>
                                        <p:tgtEl>
                                          <p:spTgt spid="46"/>
                                        </p:tgtEl>
                                        <p:attrNameLst>
                                          <p:attrName>ppt_h</p:attrName>
                                        </p:attrNameLst>
                                      </p:cBhvr>
                                      <p:tavLst>
                                        <p:tav tm="0">
                                          <p:val>
                                            <p:strVal val="#ppt_h"/>
                                          </p:val>
                                        </p:tav>
                                        <p:tav tm="100000">
                                          <p:val>
                                            <p:strVal val="#ppt_h"/>
                                          </p:val>
                                        </p:tav>
                                      </p:tavLst>
                                    </p:anim>
                                    <p:animEffect transition="in" filter="fade">
                                      <p:cBhvr>
                                        <p:cTn id="109" dur="1000"/>
                                        <p:tgtEl>
                                          <p:spTgt spid="46"/>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wipe(up)">
                                      <p:cBhvr>
                                        <p:cTn id="114" dur="500"/>
                                        <p:tgtEl>
                                          <p:spTgt spid="4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nodeType="clickEffect">
                                  <p:stCondLst>
                                    <p:cond delay="0"/>
                                  </p:stCondLst>
                                  <p:childTnLst>
                                    <p:set>
                                      <p:cBhvr>
                                        <p:cTn id="121" dur="1" fill="hold">
                                          <p:stCondLst>
                                            <p:cond delay="0"/>
                                          </p:stCondLst>
                                        </p:cTn>
                                        <p:tgtEl>
                                          <p:spTgt spid="49"/>
                                        </p:tgtEl>
                                        <p:attrNameLst>
                                          <p:attrName>style.visibility</p:attrName>
                                        </p:attrNameLst>
                                      </p:cBhvr>
                                      <p:to>
                                        <p:strVal val="visible"/>
                                      </p:to>
                                    </p:set>
                                    <p:animEffect transition="in" filter="wipe(up)">
                                      <p:cBhvr>
                                        <p:cTn id="122" dur="500"/>
                                        <p:tgtEl>
                                          <p:spTgt spid="4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50">
                                            <p:bg/>
                                          </p:spTgt>
                                        </p:tgtEl>
                                        <p:attrNameLst>
                                          <p:attrName>style.visibility</p:attrName>
                                        </p:attrNameLst>
                                      </p:cBhvr>
                                      <p:to>
                                        <p:strVal val="visible"/>
                                      </p:to>
                                    </p:set>
                                    <p:animEffect transition="in" filter="fade">
                                      <p:cBhvr>
                                        <p:cTn id="125" dur="1000"/>
                                        <p:tgtEl>
                                          <p:spTgt spid="50">
                                            <p:bg/>
                                          </p:spTgt>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50">
                                            <p:txEl>
                                              <p:pRg st="0" end="0"/>
                                            </p:txEl>
                                          </p:spTgt>
                                        </p:tgtEl>
                                        <p:attrNameLst>
                                          <p:attrName>style.visibility</p:attrName>
                                        </p:attrNameLst>
                                      </p:cBhvr>
                                      <p:to>
                                        <p:strVal val="visible"/>
                                      </p:to>
                                    </p:set>
                                    <p:animEffect transition="in" filter="fade">
                                      <p:cBhvr>
                                        <p:cTn id="128" dur="1000"/>
                                        <p:tgtEl>
                                          <p:spTgt spid="50">
                                            <p:txEl>
                                              <p:pRg st="0" end="0"/>
                                            </p:txEl>
                                          </p:spTgt>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50">
                                            <p:txEl>
                                              <p:pRg st="1" end="1"/>
                                            </p:txEl>
                                          </p:spTgt>
                                        </p:tgtEl>
                                        <p:attrNameLst>
                                          <p:attrName>style.visibility</p:attrName>
                                        </p:attrNameLst>
                                      </p:cBhvr>
                                      <p:to>
                                        <p:strVal val="visible"/>
                                      </p:to>
                                    </p:set>
                                    <p:animEffect transition="in" filter="fade">
                                      <p:cBhvr>
                                        <p:cTn id="133" dur="2000"/>
                                        <p:tgtEl>
                                          <p:spTgt spid="50">
                                            <p:txEl>
                                              <p:pRg st="1" end="1"/>
                                            </p:txEl>
                                          </p:spTgt>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50">
                                            <p:txEl>
                                              <p:pRg st="2" end="2"/>
                                            </p:txEl>
                                          </p:spTgt>
                                        </p:tgtEl>
                                        <p:attrNameLst>
                                          <p:attrName>style.visibility</p:attrName>
                                        </p:attrNameLst>
                                      </p:cBhvr>
                                      <p:to>
                                        <p:strVal val="visible"/>
                                      </p:to>
                                    </p:set>
                                    <p:animEffect transition="in" filter="fade">
                                      <p:cBhvr>
                                        <p:cTn id="138" dur="1000"/>
                                        <p:tgtEl>
                                          <p:spTgt spid="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3" grpId="0" animBg="1"/>
      <p:bldP spid="14" grpId="0" animBg="1"/>
      <p:bldP spid="14" grpId="1" animBg="1"/>
      <p:bldP spid="23" grpId="0" animBg="1"/>
      <p:bldP spid="24" grpId="1" animBg="1"/>
      <p:bldP spid="30" grpId="0" animBg="1"/>
      <p:bldP spid="38" grpId="0" animBg="1"/>
      <p:bldP spid="39" grpId="0" animBg="1"/>
      <p:bldP spid="39" grpId="1" animBg="1"/>
      <p:bldP spid="40" grpId="0" animBg="1"/>
      <p:bldP spid="40" grpId="1" animBg="1"/>
      <p:bldP spid="41" grpId="0" animBg="1"/>
      <p:bldP spid="46" grpId="0" animBg="1"/>
      <p:bldP spid="48" grpId="0" animBg="1"/>
      <p:bldP spid="50"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sp>
        <p:nvSpPr>
          <p:cNvPr id="26" name="Ovale 25"/>
          <p:cNvSpPr/>
          <p:nvPr/>
        </p:nvSpPr>
        <p:spPr>
          <a:xfrm>
            <a:off x="539552" y="836712"/>
            <a:ext cx="2376264" cy="1440160"/>
          </a:xfrm>
          <a:prstGeom prst="ellipse">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(II.2) perché</a:t>
            </a:r>
          </a:p>
          <a:p>
            <a:pPr algn="ctr"/>
            <a:r>
              <a:rPr lang="it-IT" sz="2000" dirty="0" smtClean="0">
                <a:latin typeface="Garamond" pitchFamily="18" charset="0"/>
              </a:rPr>
              <a:t> </a:t>
            </a:r>
            <a:r>
              <a:rPr lang="it-IT" sz="2000" i="1" dirty="0" smtClean="0">
                <a:solidFill>
                  <a:srgbClr val="FF0000"/>
                </a:solidFill>
                <a:latin typeface="Garamond" pitchFamily="18" charset="0"/>
              </a:rPr>
              <a:t>il</a:t>
            </a:r>
            <a:r>
              <a:rPr lang="it-IT" sz="2000" dirty="0" smtClean="0">
                <a:latin typeface="Garamond" pitchFamily="18" charset="0"/>
              </a:rPr>
              <a:t> </a:t>
            </a:r>
            <a:r>
              <a:rPr lang="it-IT" sz="2000" i="1" dirty="0" smtClean="0">
                <a:solidFill>
                  <a:srgbClr val="FF0000"/>
                </a:solidFill>
                <a:latin typeface="Garamond" pitchFamily="18" charset="0"/>
              </a:rPr>
              <a:t>comune</a:t>
            </a:r>
            <a:r>
              <a:rPr lang="it-IT" sz="2000" dirty="0" smtClean="0">
                <a:latin typeface="Garamond" pitchFamily="18" charset="0"/>
              </a:rPr>
              <a:t> si generalizza nei </a:t>
            </a:r>
            <a:r>
              <a:rPr lang="it-IT" sz="2000" i="1" dirty="0" smtClean="0">
                <a:solidFill>
                  <a:srgbClr val="FF0000"/>
                </a:solidFill>
                <a:latin typeface="Garamond" pitchFamily="18" charset="0"/>
              </a:rPr>
              <a:t>beni comuni</a:t>
            </a:r>
            <a:r>
              <a:rPr lang="it-IT" sz="2000" dirty="0" smtClean="0">
                <a:latin typeface="Garamond" pitchFamily="18" charset="0"/>
              </a:rPr>
              <a:t>?</a:t>
            </a:r>
            <a:endParaRPr lang="it-IT" sz="2000" dirty="0">
              <a:latin typeface="Garamond" pitchFamily="18" charset="0"/>
            </a:endParaRPr>
          </a:p>
        </p:txBody>
      </p:sp>
      <p:sp>
        <p:nvSpPr>
          <p:cNvPr id="12" name="Arrotonda angolo diagonale rettangolo 11"/>
          <p:cNvSpPr/>
          <p:nvPr/>
        </p:nvSpPr>
        <p:spPr>
          <a:xfrm>
            <a:off x="4572000" y="980728"/>
            <a:ext cx="3816424" cy="1872208"/>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 i beni comuni sono resi tali non da presunte caratteristiche ontolo-giche, oggettive o meccaniche che li caratterizzerebbero, ma da contesti in cui essi divengono rilevanti in quanto tali. Di qui l’estrema ampiezza e flessibilità della nozione […].”, p. 53.</a:t>
            </a:r>
            <a:endParaRPr lang="it-IT" dirty="0">
              <a:latin typeface="Garamond" pitchFamily="18" charset="0"/>
            </a:endParaRPr>
          </a:p>
        </p:txBody>
      </p:sp>
      <p:cxnSp>
        <p:nvCxnSpPr>
          <p:cNvPr id="16" name="Connettore 1 15"/>
          <p:cNvCxnSpPr/>
          <p:nvPr/>
        </p:nvCxnSpPr>
        <p:spPr>
          <a:xfrm>
            <a:off x="4427984" y="1628800"/>
            <a:ext cx="0" cy="36000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8" name="Connettore 1 17"/>
          <p:cNvCxnSpPr/>
          <p:nvPr/>
        </p:nvCxnSpPr>
        <p:spPr>
          <a:xfrm>
            <a:off x="2915816" y="1628800"/>
            <a:ext cx="144000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 name="Connettore 2 19"/>
          <p:cNvCxnSpPr/>
          <p:nvPr/>
        </p:nvCxnSpPr>
        <p:spPr>
          <a:xfrm flipH="1">
            <a:off x="1763688" y="2060848"/>
            <a:ext cx="2664296" cy="43204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p:nvPr/>
        </p:nvCxnSpPr>
        <p:spPr>
          <a:xfrm>
            <a:off x="4427984" y="2060848"/>
            <a:ext cx="2304256" cy="43204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ttangolo 32"/>
          <p:cNvSpPr/>
          <p:nvPr/>
        </p:nvSpPr>
        <p:spPr>
          <a:xfrm>
            <a:off x="1137320" y="2564904"/>
            <a:ext cx="1346448" cy="432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b="1" i="1" dirty="0" smtClean="0">
                <a:solidFill>
                  <a:srgbClr val="FF0000"/>
                </a:solidFill>
                <a:latin typeface="Garamond" pitchFamily="18" charset="0"/>
              </a:rPr>
              <a:t>merce</a:t>
            </a:r>
            <a:endParaRPr lang="it-IT" sz="2200" b="1" i="1" dirty="0">
              <a:solidFill>
                <a:srgbClr val="FF0000"/>
              </a:solidFill>
              <a:latin typeface="Garamond" pitchFamily="18" charset="0"/>
            </a:endParaRPr>
          </a:p>
        </p:txBody>
      </p:sp>
      <p:sp>
        <p:nvSpPr>
          <p:cNvPr id="34" name="Rettangolo 33"/>
          <p:cNvSpPr/>
          <p:nvPr/>
        </p:nvSpPr>
        <p:spPr>
          <a:xfrm>
            <a:off x="6105872" y="2564904"/>
            <a:ext cx="1706488" cy="5040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b="1" i="1" dirty="0" smtClean="0">
                <a:solidFill>
                  <a:srgbClr val="FF0000"/>
                </a:solidFill>
                <a:latin typeface="Garamond" pitchFamily="18" charset="0"/>
              </a:rPr>
              <a:t>non merce</a:t>
            </a:r>
            <a:endParaRPr lang="it-IT" sz="2200" b="1" i="1" dirty="0">
              <a:solidFill>
                <a:srgbClr val="FF0000"/>
              </a:solidFill>
              <a:latin typeface="Garamond" pitchFamily="18" charset="0"/>
            </a:endParaRPr>
          </a:p>
        </p:txBody>
      </p:sp>
      <p:sp>
        <p:nvSpPr>
          <p:cNvPr id="36" name="Rettangolo 35"/>
          <p:cNvSpPr/>
          <p:nvPr/>
        </p:nvSpPr>
        <p:spPr>
          <a:xfrm>
            <a:off x="539552" y="3284984"/>
            <a:ext cx="3168352" cy="1656184"/>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oggetto utile (valore d’uso); </a:t>
            </a:r>
          </a:p>
          <a:p>
            <a:pPr algn="ctr"/>
            <a:r>
              <a:rPr lang="it-IT" sz="2200" dirty="0" smtClean="0">
                <a:latin typeface="Garamond" pitchFamily="18" charset="0"/>
              </a:rPr>
              <a:t>prodotto dal lavoro;</a:t>
            </a:r>
          </a:p>
          <a:p>
            <a:pPr algn="ctr"/>
            <a:r>
              <a:rPr lang="it-IT" sz="2200" dirty="0" smtClean="0">
                <a:latin typeface="Garamond" pitchFamily="18" charset="0"/>
              </a:rPr>
              <a:t>in vista dello scambio sul mercato</a:t>
            </a:r>
            <a:endParaRPr lang="it-IT" sz="2200" dirty="0">
              <a:latin typeface="Garamond" pitchFamily="18" charset="0"/>
            </a:endParaRPr>
          </a:p>
        </p:txBody>
      </p:sp>
      <p:cxnSp>
        <p:nvCxnSpPr>
          <p:cNvPr id="39" name="Connettore 2 38"/>
          <p:cNvCxnSpPr/>
          <p:nvPr/>
        </p:nvCxnSpPr>
        <p:spPr>
          <a:xfrm flipV="1">
            <a:off x="6804248" y="1844824"/>
            <a:ext cx="0" cy="5760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Rettangolo 39"/>
          <p:cNvSpPr/>
          <p:nvPr/>
        </p:nvSpPr>
        <p:spPr>
          <a:xfrm>
            <a:off x="5868144" y="908720"/>
            <a:ext cx="1944216" cy="914400"/>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oggetti non utili</a:t>
            </a:r>
            <a:endParaRPr lang="it-IT" sz="2200" dirty="0">
              <a:latin typeface="Garamond" pitchFamily="18" charset="0"/>
            </a:endParaRPr>
          </a:p>
        </p:txBody>
      </p:sp>
      <p:cxnSp>
        <p:nvCxnSpPr>
          <p:cNvPr id="43" name="Connettore 1 42"/>
          <p:cNvCxnSpPr/>
          <p:nvPr/>
        </p:nvCxnSpPr>
        <p:spPr>
          <a:xfrm>
            <a:off x="4572000" y="2852936"/>
            <a:ext cx="1440000" cy="0"/>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5" name="Connettore 1 44"/>
          <p:cNvCxnSpPr/>
          <p:nvPr/>
        </p:nvCxnSpPr>
        <p:spPr>
          <a:xfrm>
            <a:off x="4572000" y="2852936"/>
            <a:ext cx="0" cy="648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Connettore 1 45"/>
          <p:cNvCxnSpPr/>
          <p:nvPr/>
        </p:nvCxnSpPr>
        <p:spPr>
          <a:xfrm>
            <a:off x="4572000" y="3501008"/>
            <a:ext cx="936104" cy="0"/>
          </a:xfrm>
          <a:prstGeom prst="line">
            <a:avLst/>
          </a:prstGeom>
          <a:ln w="38100">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8" name="Rettangolo 47"/>
          <p:cNvSpPr/>
          <p:nvPr/>
        </p:nvSpPr>
        <p:spPr>
          <a:xfrm>
            <a:off x="5580112" y="3068960"/>
            <a:ext cx="2880320"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risorse naturali (non prodotte dal lavoro)</a:t>
            </a:r>
            <a:endParaRPr lang="it-IT" sz="2200" dirty="0">
              <a:latin typeface="Garamond" pitchFamily="18" charset="0"/>
            </a:endParaRPr>
          </a:p>
        </p:txBody>
      </p:sp>
      <p:cxnSp>
        <p:nvCxnSpPr>
          <p:cNvPr id="49" name="Connettore 1 48"/>
          <p:cNvCxnSpPr/>
          <p:nvPr/>
        </p:nvCxnSpPr>
        <p:spPr>
          <a:xfrm>
            <a:off x="4572000" y="3501008"/>
            <a:ext cx="0" cy="1080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Connettore 1 49"/>
          <p:cNvCxnSpPr/>
          <p:nvPr/>
        </p:nvCxnSpPr>
        <p:spPr>
          <a:xfrm>
            <a:off x="4572000" y="4581128"/>
            <a:ext cx="936104" cy="0"/>
          </a:xfrm>
          <a:prstGeom prst="line">
            <a:avLst/>
          </a:prstGeom>
          <a:ln w="38100">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1" name="Rettangolo 50"/>
          <p:cNvSpPr/>
          <p:nvPr/>
        </p:nvSpPr>
        <p:spPr>
          <a:xfrm>
            <a:off x="5580112" y="4149080"/>
            <a:ext cx="2880320"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prodotti del lavoro non destinati allo scambio</a:t>
            </a:r>
            <a:endParaRPr lang="it-IT" sz="2200" dirty="0">
              <a:latin typeface="Garamond" pitchFamily="18" charset="0"/>
            </a:endParaRPr>
          </a:p>
        </p:txBody>
      </p:sp>
      <p:sp>
        <p:nvSpPr>
          <p:cNvPr id="52" name="Rettangolo 51"/>
          <p:cNvSpPr/>
          <p:nvPr/>
        </p:nvSpPr>
        <p:spPr>
          <a:xfrm>
            <a:off x="5580112" y="5250904"/>
            <a:ext cx="2880320" cy="120243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prodotti in cui il conte-nuto di lavoro </a:t>
            </a:r>
            <a:r>
              <a:rPr lang="it-IT" sz="2200" i="1" dirty="0" smtClean="0">
                <a:latin typeface="Garamond" pitchFamily="18" charset="0"/>
              </a:rPr>
              <a:t>tende</a:t>
            </a:r>
            <a:r>
              <a:rPr lang="it-IT" sz="2200" dirty="0" smtClean="0">
                <a:latin typeface="Garamond" pitchFamily="18" charset="0"/>
              </a:rPr>
              <a:t> a divenire insignificante</a:t>
            </a:r>
            <a:endParaRPr lang="it-IT" sz="2200" dirty="0">
              <a:latin typeface="Garamond" pitchFamily="18" charset="0"/>
            </a:endParaRPr>
          </a:p>
        </p:txBody>
      </p:sp>
      <p:cxnSp>
        <p:nvCxnSpPr>
          <p:cNvPr id="53" name="Connettore 1 52"/>
          <p:cNvCxnSpPr/>
          <p:nvPr/>
        </p:nvCxnSpPr>
        <p:spPr>
          <a:xfrm>
            <a:off x="4572000" y="4581128"/>
            <a:ext cx="0" cy="1080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a:off x="4572000" y="5661248"/>
            <a:ext cx="936104" cy="0"/>
          </a:xfrm>
          <a:prstGeom prst="line">
            <a:avLst/>
          </a:prstGeom>
          <a:ln w="38100">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par>
                          <p:cTn id="27" fill="hold">
                            <p:stCondLst>
                              <p:cond delay="1000"/>
                            </p:stCondLst>
                            <p:childTnLst>
                              <p:par>
                                <p:cTn id="28" presetID="22" presetClass="entr" presetSubtype="2"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6">
                                            <p:bg/>
                                          </p:spTgt>
                                        </p:tgtEl>
                                        <p:attrNameLst>
                                          <p:attrName>style.visibility</p:attrName>
                                        </p:attrNameLst>
                                      </p:cBhvr>
                                      <p:to>
                                        <p:strVal val="visible"/>
                                      </p:to>
                                    </p:set>
                                    <p:animEffect transition="in" filter="fade">
                                      <p:cBhvr>
                                        <p:cTn id="47" dur="1000"/>
                                        <p:tgtEl>
                                          <p:spTgt spid="36">
                                            <p:bg/>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1000"/>
                                        <p:tgtEl>
                                          <p:spTgt spid="36">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6">
                                            <p:txEl>
                                              <p:pRg st="1" end="1"/>
                                            </p:txEl>
                                          </p:spTgt>
                                        </p:tgtEl>
                                        <p:attrNameLst>
                                          <p:attrName>style.visibility</p:attrName>
                                        </p:attrNameLst>
                                      </p:cBhvr>
                                      <p:to>
                                        <p:strVal val="visible"/>
                                      </p:to>
                                    </p:set>
                                    <p:animEffect transition="in" filter="fade">
                                      <p:cBhvr>
                                        <p:cTn id="55" dur="1000"/>
                                        <p:tgtEl>
                                          <p:spTgt spid="36">
                                            <p:txEl>
                                              <p:pRg st="1" end="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6">
                                            <p:txEl>
                                              <p:pRg st="2" end="2"/>
                                            </p:txEl>
                                          </p:spTgt>
                                        </p:tgtEl>
                                        <p:attrNameLst>
                                          <p:attrName>style.visibility</p:attrName>
                                        </p:attrNameLst>
                                      </p:cBhvr>
                                      <p:to>
                                        <p:strVal val="visible"/>
                                      </p:to>
                                    </p:set>
                                    <p:animEffect transition="in" filter="fade">
                                      <p:cBhvr>
                                        <p:cTn id="60" dur="1000"/>
                                        <p:tgtEl>
                                          <p:spTgt spid="36">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down)">
                                      <p:cBhvr>
                                        <p:cTn id="65" dur="500"/>
                                        <p:tgtEl>
                                          <p:spTgt spid="39"/>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2" fill="hold" nodeType="click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wipe(right)">
                                      <p:cBhvr>
                                        <p:cTn id="74" dur="500"/>
                                        <p:tgtEl>
                                          <p:spTgt spid="43"/>
                                        </p:tgtEl>
                                      </p:cBhvr>
                                    </p:animEffect>
                                  </p:childTnLst>
                                </p:cTn>
                              </p:par>
                            </p:childTnLst>
                          </p:cTn>
                        </p:par>
                        <p:par>
                          <p:cTn id="75" fill="hold">
                            <p:stCondLst>
                              <p:cond delay="500"/>
                            </p:stCondLst>
                            <p:childTnLst>
                              <p:par>
                                <p:cTn id="76" presetID="22" presetClass="entr" presetSubtype="1" fill="hold"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up)">
                                      <p:cBhvr>
                                        <p:cTn id="78" dur="500"/>
                                        <p:tgtEl>
                                          <p:spTgt spid="45"/>
                                        </p:tgtEl>
                                      </p:cBhvr>
                                    </p:animEffect>
                                  </p:childTnLst>
                                </p:cTn>
                              </p:par>
                            </p:childTnLst>
                          </p:cTn>
                        </p:par>
                        <p:par>
                          <p:cTn id="79" fill="hold">
                            <p:stCondLst>
                              <p:cond delay="1000"/>
                            </p:stCondLst>
                            <p:childTnLst>
                              <p:par>
                                <p:cTn id="80" presetID="22" presetClass="entr" presetSubtype="8"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left)">
                                      <p:cBhvr>
                                        <p:cTn id="82" dur="500"/>
                                        <p:tgtEl>
                                          <p:spTgt spid="46"/>
                                        </p:tgtEl>
                                      </p:cBhvr>
                                    </p:animEffect>
                                  </p:childTnLst>
                                </p:cTn>
                              </p:par>
                            </p:childTnLst>
                          </p:cTn>
                        </p:par>
                        <p:par>
                          <p:cTn id="83" fill="hold">
                            <p:stCondLst>
                              <p:cond delay="1500"/>
                            </p:stCondLst>
                            <p:childTnLst>
                              <p:par>
                                <p:cTn id="84" presetID="10" presetClass="entr" presetSubtype="0"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1000"/>
                                        <p:tgtEl>
                                          <p:spTgt spid="4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nodeType="click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ipe(up)">
                                      <p:cBhvr>
                                        <p:cTn id="91" dur="500"/>
                                        <p:tgtEl>
                                          <p:spTgt spid="49"/>
                                        </p:tgtEl>
                                      </p:cBhvr>
                                    </p:animEffect>
                                  </p:childTnLst>
                                </p:cTn>
                              </p:par>
                            </p:childTnLst>
                          </p:cTn>
                        </p:par>
                        <p:par>
                          <p:cTn id="92" fill="hold">
                            <p:stCondLst>
                              <p:cond delay="500"/>
                            </p:stCondLst>
                            <p:childTnLst>
                              <p:par>
                                <p:cTn id="93" presetID="22" presetClass="entr" presetSubtype="8" fill="hold" nodeType="after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wipe(left)">
                                      <p:cBhvr>
                                        <p:cTn id="95" dur="500"/>
                                        <p:tgtEl>
                                          <p:spTgt spid="50"/>
                                        </p:tgtEl>
                                      </p:cBhvr>
                                    </p:animEffect>
                                  </p:childTnLst>
                                </p:cTn>
                              </p:par>
                            </p:childTnLst>
                          </p:cTn>
                        </p:par>
                        <p:par>
                          <p:cTn id="96" fill="hold">
                            <p:stCondLst>
                              <p:cond delay="1000"/>
                            </p:stCondLst>
                            <p:childTnLst>
                              <p:par>
                                <p:cTn id="97" presetID="10" presetClass="entr" presetSubtype="0" fill="hold" grpId="0" nodeType="after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fade">
                                      <p:cBhvr>
                                        <p:cTn id="99" dur="1000"/>
                                        <p:tgtEl>
                                          <p:spTgt spid="5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wipe(up)">
                                      <p:cBhvr>
                                        <p:cTn id="104" dur="500"/>
                                        <p:tgtEl>
                                          <p:spTgt spid="53"/>
                                        </p:tgtEl>
                                      </p:cBhvr>
                                    </p:animEffect>
                                  </p:childTnLst>
                                </p:cTn>
                              </p:par>
                            </p:childTnLst>
                          </p:cTn>
                        </p:par>
                        <p:par>
                          <p:cTn id="105" fill="hold">
                            <p:stCondLst>
                              <p:cond delay="500"/>
                            </p:stCondLst>
                            <p:childTnLst>
                              <p:par>
                                <p:cTn id="106" presetID="22" presetClass="entr" presetSubtype="8"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left)">
                                      <p:cBhvr>
                                        <p:cTn id="108" dur="500"/>
                                        <p:tgtEl>
                                          <p:spTgt spid="54"/>
                                        </p:tgtEl>
                                      </p:cBhvr>
                                    </p:animEffect>
                                  </p:childTnLst>
                                </p:cTn>
                              </p:par>
                            </p:childTnLst>
                          </p:cTn>
                        </p:par>
                        <p:par>
                          <p:cTn id="109" fill="hold">
                            <p:stCondLst>
                              <p:cond delay="1000"/>
                            </p:stCondLst>
                            <p:childTnLst>
                              <p:par>
                                <p:cTn id="110" presetID="10" presetClass="entr" presetSubtype="0" fill="hold" grpId="0" nodeType="after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fade">
                                      <p:cBhvr>
                                        <p:cTn id="112"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1" animBg="1"/>
      <p:bldP spid="12" grpId="0" animBg="1"/>
      <p:bldP spid="12" grpId="1" animBg="1"/>
      <p:bldP spid="33" grpId="0" animBg="1"/>
      <p:bldP spid="34" grpId="0" animBg="1"/>
      <p:bldP spid="36" grpId="0" uiExpand="1" build="allAtOnce" animBg="1"/>
      <p:bldP spid="40" grpId="0" animBg="1"/>
      <p:bldP spid="48" grpId="0" animBg="1"/>
      <p:bldP spid="51" grpId="0" animBg="1"/>
      <p:bldP spid="5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518864"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sp>
        <p:nvSpPr>
          <p:cNvPr id="26" name="Ovale 25"/>
          <p:cNvSpPr/>
          <p:nvPr/>
        </p:nvSpPr>
        <p:spPr>
          <a:xfrm>
            <a:off x="539552" y="836712"/>
            <a:ext cx="2376264" cy="1440160"/>
          </a:xfrm>
          <a:prstGeom prst="ellipse">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latin typeface="Garamond" pitchFamily="18" charset="0"/>
              </a:rPr>
              <a:t>(II.2) perché</a:t>
            </a:r>
          </a:p>
          <a:p>
            <a:pPr algn="ctr"/>
            <a:r>
              <a:rPr lang="it-IT" sz="2000" dirty="0" smtClean="0">
                <a:latin typeface="Garamond" pitchFamily="18" charset="0"/>
              </a:rPr>
              <a:t> </a:t>
            </a:r>
            <a:r>
              <a:rPr lang="it-IT" sz="2000" i="1" dirty="0" smtClean="0">
                <a:solidFill>
                  <a:srgbClr val="FF0000"/>
                </a:solidFill>
                <a:latin typeface="Garamond" pitchFamily="18" charset="0"/>
              </a:rPr>
              <a:t>il</a:t>
            </a:r>
            <a:r>
              <a:rPr lang="it-IT" sz="2000" dirty="0" smtClean="0">
                <a:latin typeface="Garamond" pitchFamily="18" charset="0"/>
              </a:rPr>
              <a:t> </a:t>
            </a:r>
            <a:r>
              <a:rPr lang="it-IT" sz="2000" i="1" dirty="0" smtClean="0">
                <a:solidFill>
                  <a:srgbClr val="FF0000"/>
                </a:solidFill>
                <a:latin typeface="Garamond" pitchFamily="18" charset="0"/>
              </a:rPr>
              <a:t>comune</a:t>
            </a:r>
            <a:r>
              <a:rPr lang="it-IT" sz="2000" dirty="0" smtClean="0">
                <a:latin typeface="Garamond" pitchFamily="18" charset="0"/>
              </a:rPr>
              <a:t> si generalizza nei </a:t>
            </a:r>
            <a:r>
              <a:rPr lang="it-IT" sz="2000" i="1" dirty="0" smtClean="0">
                <a:solidFill>
                  <a:srgbClr val="FF0000"/>
                </a:solidFill>
                <a:latin typeface="Garamond" pitchFamily="18" charset="0"/>
              </a:rPr>
              <a:t>beni comuni</a:t>
            </a:r>
            <a:r>
              <a:rPr lang="it-IT" sz="2000" dirty="0" smtClean="0">
                <a:latin typeface="Garamond" pitchFamily="18" charset="0"/>
              </a:rPr>
              <a:t>?</a:t>
            </a:r>
            <a:endParaRPr lang="it-IT" sz="2000" dirty="0">
              <a:latin typeface="Garamond" pitchFamily="18" charset="0"/>
            </a:endParaRPr>
          </a:p>
        </p:txBody>
      </p:sp>
      <p:sp>
        <p:nvSpPr>
          <p:cNvPr id="34" name="Rettangolo 33"/>
          <p:cNvSpPr/>
          <p:nvPr/>
        </p:nvSpPr>
        <p:spPr>
          <a:xfrm>
            <a:off x="6393904" y="908720"/>
            <a:ext cx="1706488" cy="5040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b="1" i="1" dirty="0" smtClean="0">
                <a:solidFill>
                  <a:srgbClr val="FF0000"/>
                </a:solidFill>
                <a:latin typeface="Garamond" pitchFamily="18" charset="0"/>
              </a:rPr>
              <a:t>non merce</a:t>
            </a:r>
            <a:endParaRPr lang="it-IT" sz="2200" b="1" i="1" dirty="0">
              <a:solidFill>
                <a:srgbClr val="FF0000"/>
              </a:solidFill>
              <a:latin typeface="Garamond" pitchFamily="18" charset="0"/>
            </a:endParaRPr>
          </a:p>
        </p:txBody>
      </p:sp>
      <p:sp>
        <p:nvSpPr>
          <p:cNvPr id="48" name="Rettangolo 47"/>
          <p:cNvSpPr/>
          <p:nvPr/>
        </p:nvSpPr>
        <p:spPr>
          <a:xfrm>
            <a:off x="5724128" y="1700808"/>
            <a:ext cx="2880320"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risorse naturali (non prodotte dal lavoro)</a:t>
            </a:r>
            <a:endParaRPr lang="it-IT" sz="2200" dirty="0">
              <a:latin typeface="Garamond" pitchFamily="18" charset="0"/>
            </a:endParaRPr>
          </a:p>
        </p:txBody>
      </p:sp>
      <p:sp>
        <p:nvSpPr>
          <p:cNvPr id="51" name="Rettangolo 50"/>
          <p:cNvSpPr/>
          <p:nvPr/>
        </p:nvSpPr>
        <p:spPr>
          <a:xfrm>
            <a:off x="5724128" y="4437112"/>
            <a:ext cx="2880320" cy="914400"/>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prodotti del lavoro non destinati allo scambio</a:t>
            </a:r>
            <a:endParaRPr lang="it-IT" sz="2200" dirty="0">
              <a:latin typeface="Garamond" pitchFamily="18" charset="0"/>
            </a:endParaRPr>
          </a:p>
        </p:txBody>
      </p:sp>
      <p:sp>
        <p:nvSpPr>
          <p:cNvPr id="52" name="Rettangolo 51"/>
          <p:cNvSpPr/>
          <p:nvPr/>
        </p:nvSpPr>
        <p:spPr>
          <a:xfrm>
            <a:off x="5724128" y="2874640"/>
            <a:ext cx="2880320" cy="120243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200" dirty="0" smtClean="0">
                <a:latin typeface="Garamond" pitchFamily="18" charset="0"/>
              </a:rPr>
              <a:t>prodotti in cui il conte-nuto di lavoro </a:t>
            </a:r>
            <a:r>
              <a:rPr lang="it-IT" sz="2200" i="1" dirty="0" smtClean="0">
                <a:latin typeface="Garamond" pitchFamily="18" charset="0"/>
              </a:rPr>
              <a:t>tende</a:t>
            </a:r>
            <a:r>
              <a:rPr lang="it-IT" sz="2200" dirty="0" smtClean="0">
                <a:latin typeface="Garamond" pitchFamily="18" charset="0"/>
              </a:rPr>
              <a:t> a divenire insignificante</a:t>
            </a:r>
            <a:endParaRPr lang="it-IT" sz="2200" dirty="0">
              <a:latin typeface="Garamond" pitchFamily="18" charset="0"/>
            </a:endParaRPr>
          </a:p>
        </p:txBody>
      </p:sp>
      <p:sp>
        <p:nvSpPr>
          <p:cNvPr id="29" name="Arrotonda angolo diagonale rettangolo 28"/>
          <p:cNvSpPr/>
          <p:nvPr/>
        </p:nvSpPr>
        <p:spPr>
          <a:xfrm>
            <a:off x="539552" y="2492896"/>
            <a:ext cx="2232248" cy="3024336"/>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endParaRPr lang="it-IT" dirty="0" smtClean="0">
              <a:latin typeface="Garamond" pitchFamily="18" charset="0"/>
            </a:endParaRPr>
          </a:p>
          <a:p>
            <a:pPr algn="just">
              <a:lnSpc>
                <a:spcPts val="1800"/>
              </a:lnSpc>
            </a:pPr>
            <a:endParaRPr lang="it-IT" dirty="0" smtClean="0">
              <a:latin typeface="Garamond" pitchFamily="18" charset="0"/>
            </a:endParaRPr>
          </a:p>
          <a:p>
            <a:pPr algn="just">
              <a:lnSpc>
                <a:spcPts val="1800"/>
              </a:lnSpc>
            </a:pPr>
            <a:r>
              <a:rPr lang="it-IT" dirty="0" smtClean="0">
                <a:latin typeface="Garamond" pitchFamily="18" charset="0"/>
              </a:rPr>
              <a:t>“Se i beni comuni sono </a:t>
            </a:r>
            <a:r>
              <a:rPr lang="it-IT" b="1" i="1" dirty="0" smtClean="0">
                <a:solidFill>
                  <a:srgbClr val="FF0000"/>
                </a:solidFill>
                <a:latin typeface="Garamond" pitchFamily="18" charset="0"/>
              </a:rPr>
              <a:t>liberi</a:t>
            </a:r>
            <a:r>
              <a:rPr lang="it-IT" dirty="0" smtClean="0">
                <a:latin typeface="Garamond" pitchFamily="18" charset="0"/>
              </a:rPr>
              <a:t>, i biso-gni che tramite essi possono soddisfarsi </a:t>
            </a:r>
            <a:r>
              <a:rPr lang="it-IT" b="1" i="1" dirty="0" smtClean="0">
                <a:solidFill>
                  <a:srgbClr val="FF0000"/>
                </a:solidFill>
                <a:latin typeface="Garamond" pitchFamily="18" charset="0"/>
              </a:rPr>
              <a:t>non sono paganti</a:t>
            </a:r>
            <a:r>
              <a:rPr lang="it-IT" dirty="0" smtClean="0">
                <a:latin typeface="Garamond" pitchFamily="18" charset="0"/>
              </a:rPr>
              <a:t>, salvo che il diritto li renda </a:t>
            </a:r>
            <a:r>
              <a:rPr lang="it-IT" b="1" i="1" dirty="0" smtClean="0">
                <a:solidFill>
                  <a:srgbClr val="FF0000"/>
                </a:solidFill>
                <a:latin typeface="Garamond" pitchFamily="18" charset="0"/>
              </a:rPr>
              <a:t>artificial-mente</a:t>
            </a:r>
            <a:r>
              <a:rPr lang="it-IT" dirty="0" smtClean="0">
                <a:latin typeface="Garamond" pitchFamily="18" charset="0"/>
              </a:rPr>
              <a:t> tali attra-verso processi di privatizzazione degli stessi beni comuni”, p. 64.</a:t>
            </a:r>
          </a:p>
          <a:p>
            <a:pPr algn="just">
              <a:lnSpc>
                <a:spcPts val="1800"/>
              </a:lnSpc>
            </a:pPr>
            <a:endParaRPr lang="it-IT" dirty="0" smtClean="0">
              <a:latin typeface="Garamond" pitchFamily="18" charset="0"/>
            </a:endParaRPr>
          </a:p>
          <a:p>
            <a:pPr algn="just">
              <a:lnSpc>
                <a:spcPts val="1800"/>
              </a:lnSpc>
            </a:pPr>
            <a:endParaRPr lang="it-IT" dirty="0" smtClean="0">
              <a:latin typeface="Garamond" pitchFamily="18" charset="0"/>
            </a:endParaRPr>
          </a:p>
          <a:p>
            <a:pPr algn="just">
              <a:lnSpc>
                <a:spcPts val="1800"/>
              </a:lnSpc>
            </a:pPr>
            <a:endParaRPr lang="it-IT" dirty="0">
              <a:latin typeface="Garamond" pitchFamily="18" charset="0"/>
            </a:endParaRPr>
          </a:p>
        </p:txBody>
      </p:sp>
      <p:cxnSp>
        <p:nvCxnSpPr>
          <p:cNvPr id="41" name="Connettore 1 40"/>
          <p:cNvCxnSpPr/>
          <p:nvPr/>
        </p:nvCxnSpPr>
        <p:spPr>
          <a:xfrm>
            <a:off x="5580112" y="2780928"/>
            <a:ext cx="3240360" cy="1368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Connettore 1 43"/>
          <p:cNvCxnSpPr/>
          <p:nvPr/>
        </p:nvCxnSpPr>
        <p:spPr>
          <a:xfrm flipH="1">
            <a:off x="5436096" y="2780928"/>
            <a:ext cx="3240360" cy="144016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7" name="Rettangolo 46"/>
          <p:cNvSpPr/>
          <p:nvPr/>
        </p:nvSpPr>
        <p:spPr>
          <a:xfrm>
            <a:off x="2915816" y="2780928"/>
            <a:ext cx="2592288" cy="129614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2400"/>
              </a:lnSpc>
            </a:pPr>
            <a:r>
              <a:rPr lang="it-IT" sz="2000" dirty="0" smtClean="0">
                <a:latin typeface="Garamond" pitchFamily="18" charset="0"/>
              </a:rPr>
              <a:t>richiedono un altissimo livello di sviluppo delle forze produttive</a:t>
            </a:r>
            <a:endParaRPr lang="it-IT" sz="2000" b="1" i="1" dirty="0" smtClean="0">
              <a:solidFill>
                <a:srgbClr val="FF0000"/>
              </a:solidFill>
              <a:latin typeface="Garamond" pitchFamily="18" charset="0"/>
            </a:endParaRPr>
          </a:p>
          <a:p>
            <a:pPr algn="ctr"/>
            <a:endParaRPr lang="it-IT" dirty="0"/>
          </a:p>
        </p:txBody>
      </p:sp>
      <p:sp>
        <p:nvSpPr>
          <p:cNvPr id="55" name="Rettangolo 54"/>
          <p:cNvSpPr/>
          <p:nvPr/>
        </p:nvSpPr>
        <p:spPr>
          <a:xfrm>
            <a:off x="2915816" y="4365104"/>
            <a:ext cx="2592288" cy="1440160"/>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2400"/>
              </a:lnSpc>
            </a:pPr>
            <a:r>
              <a:rPr lang="it-IT" sz="2000" dirty="0" smtClean="0">
                <a:latin typeface="Garamond" pitchFamily="18" charset="0"/>
              </a:rPr>
              <a:t>sono un costo per la società (dispendio di la-voro) che va sostenuto e </a:t>
            </a:r>
            <a:r>
              <a:rPr lang="it-IT" sz="2000" b="1" i="1" dirty="0" smtClean="0">
                <a:solidFill>
                  <a:srgbClr val="FF0000"/>
                </a:solidFill>
                <a:latin typeface="Garamond" pitchFamily="18" charset="0"/>
              </a:rPr>
              <a:t>pianificato</a:t>
            </a:r>
          </a:p>
          <a:p>
            <a:pPr algn="ctr"/>
            <a:endParaRPr lang="it-IT" dirty="0"/>
          </a:p>
        </p:txBody>
      </p:sp>
      <p:cxnSp>
        <p:nvCxnSpPr>
          <p:cNvPr id="56" name="Connettore 1 55"/>
          <p:cNvCxnSpPr/>
          <p:nvPr/>
        </p:nvCxnSpPr>
        <p:spPr>
          <a:xfrm flipH="1">
            <a:off x="5588496" y="4149080"/>
            <a:ext cx="3240360" cy="144016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8" name="Connettore 1 57"/>
          <p:cNvCxnSpPr/>
          <p:nvPr/>
        </p:nvCxnSpPr>
        <p:spPr>
          <a:xfrm>
            <a:off x="5580112" y="4293096"/>
            <a:ext cx="3240360" cy="1368152"/>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up)">
                                      <p:cBhvr>
                                        <p:cTn id="29" dur="500"/>
                                        <p:tgtEl>
                                          <p:spTgt spid="41"/>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up)">
                                      <p:cBhvr>
                                        <p:cTn id="33" dur="500"/>
                                        <p:tgtEl>
                                          <p:spTgt spid="44"/>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slide(fromLeft)">
                                      <p:cBhvr>
                                        <p:cTn id="37" dur="10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up)">
                                      <p:cBhvr>
                                        <p:cTn id="42" dur="500"/>
                                        <p:tgtEl>
                                          <p:spTgt spid="56"/>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up)">
                                      <p:cBhvr>
                                        <p:cTn id="46" dur="500"/>
                                        <p:tgtEl>
                                          <p:spTgt spid="58"/>
                                        </p:tgtEl>
                                      </p:cBhvr>
                                    </p:animEffect>
                                  </p:childTnLst>
                                </p:cTn>
                              </p:par>
                            </p:childTnLst>
                          </p:cTn>
                        </p:par>
                        <p:par>
                          <p:cTn id="47" fill="hold">
                            <p:stCondLst>
                              <p:cond delay="1000"/>
                            </p:stCondLst>
                            <p:childTnLst>
                              <p:par>
                                <p:cTn id="48" presetID="12" presetClass="entr" presetSubtype="8"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slide(fromLeft)">
                                      <p:cBhvr>
                                        <p:cTn id="50"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8" grpId="0" animBg="1"/>
      <p:bldP spid="51" grpId="0" animBg="1"/>
      <p:bldP spid="52" grpId="0" animBg="1"/>
      <p:bldP spid="29" grpId="0" animBg="1"/>
      <p:bldP spid="47" grpId="0" animBg="1"/>
      <p:bldP spid="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sp>
        <p:nvSpPr>
          <p:cNvPr id="12" name="Rettangolo 11"/>
          <p:cNvSpPr/>
          <p:nvPr/>
        </p:nvSpPr>
        <p:spPr>
          <a:xfrm>
            <a:off x="611560" y="908720"/>
            <a:ext cx="3672408" cy="165618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[III.] Far rivivere il comune (i beni comuni) </a:t>
            </a:r>
            <a:r>
              <a:rPr lang="it-IT" sz="2000" b="1" i="1" dirty="0" smtClean="0">
                <a:solidFill>
                  <a:srgbClr val="FF0000"/>
                </a:solidFill>
                <a:latin typeface="Garamond" pitchFamily="18" charset="0"/>
              </a:rPr>
              <a:t>senza</a:t>
            </a:r>
            <a:r>
              <a:rPr lang="it-IT" sz="2000" dirty="0" smtClean="0">
                <a:latin typeface="Garamond" pitchFamily="18" charset="0"/>
              </a:rPr>
              <a:t> utilizzare lo Stato o </a:t>
            </a:r>
            <a:r>
              <a:rPr lang="it-IT" sz="2000" b="1" i="1" dirty="0" smtClean="0">
                <a:solidFill>
                  <a:srgbClr val="FF0000"/>
                </a:solidFill>
                <a:latin typeface="Garamond" pitchFamily="18" charset="0"/>
              </a:rPr>
              <a:t>il partito</a:t>
            </a:r>
          </a:p>
          <a:p>
            <a:pPr algn="ctr"/>
            <a:endParaRPr lang="it-IT" dirty="0"/>
          </a:p>
        </p:txBody>
      </p:sp>
      <p:sp>
        <p:nvSpPr>
          <p:cNvPr id="13" name="Arrotonda angolo diagonale rettangolo 12"/>
          <p:cNvSpPr/>
          <p:nvPr/>
        </p:nvSpPr>
        <p:spPr>
          <a:xfrm>
            <a:off x="4932040" y="908720"/>
            <a:ext cx="3600400" cy="1656184"/>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“Ben difficilmente […] la forma partito, a sua volta prodotta dalla modernità politica (Stato territoriale sovrano) e dalla centralità domi-nicale può prestarsi al governo dei beni comuni”, p. 81</a:t>
            </a:r>
            <a:endParaRPr lang="it-IT" dirty="0">
              <a:latin typeface="Garamond" pitchFamily="18" charset="0"/>
            </a:endParaRPr>
          </a:p>
        </p:txBody>
      </p:sp>
      <p:sp>
        <p:nvSpPr>
          <p:cNvPr id="14" name="Arrotonda angolo diagonale rettangolo 13"/>
          <p:cNvSpPr/>
          <p:nvPr/>
        </p:nvSpPr>
        <p:spPr>
          <a:xfrm>
            <a:off x="4932040" y="2780928"/>
            <a:ext cx="3600400" cy="1872208"/>
          </a:xfrm>
          <a:prstGeom prst="round2Diag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“diventa plausibile che ogni effettiva tutela di un bene comune debba essere politicamente sostenuta da movimenti (destrutturati e a potere diffuso) e assai meno capaci di farlo siano i partiti (organizzati e a potere tendenzialmente concentrato)”, p. 81</a:t>
            </a:r>
            <a:endParaRPr lang="it-IT" dirty="0">
              <a:latin typeface="Garamond" pitchFamily="18" charset="0"/>
            </a:endParaRPr>
          </a:p>
        </p:txBody>
      </p:sp>
      <p:sp>
        <p:nvSpPr>
          <p:cNvPr id="9" name="Arrotonda angolo diagonale rettangolo 8"/>
          <p:cNvSpPr/>
          <p:nvPr/>
        </p:nvSpPr>
        <p:spPr>
          <a:xfrm>
            <a:off x="467544" y="2708920"/>
            <a:ext cx="4464496" cy="3600400"/>
          </a:xfrm>
          <a:prstGeom prst="round2DiagRect">
            <a:avLst/>
          </a:prstGeom>
          <a:ln w="38100">
            <a:solidFill>
              <a:srgbClr val="FF000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just">
              <a:lnSpc>
                <a:spcPts val="1800"/>
              </a:lnSpc>
            </a:pPr>
            <a:r>
              <a:rPr lang="it-IT" dirty="0" smtClean="0">
                <a:latin typeface="Garamond" pitchFamily="18" charset="0"/>
              </a:rPr>
              <a:t>“La figura del processo vitale sociale, cioè del processo materiale di produzione, si toglie il suo mistico velo di nebbie soltanto quando sta, come prodotto di uomini liberamente uniti in società, </a:t>
            </a:r>
            <a:r>
              <a:rPr lang="it-IT" b="1" i="1" dirty="0" smtClean="0">
                <a:solidFill>
                  <a:srgbClr val="FF0000"/>
                </a:solidFill>
                <a:latin typeface="Garamond" pitchFamily="18" charset="0"/>
              </a:rPr>
              <a:t>sotto il controllo cosciente e condotto secondo un piano</a:t>
            </a:r>
            <a:r>
              <a:rPr lang="it-IT" dirty="0" smtClean="0">
                <a:latin typeface="Garamond" pitchFamily="18" charset="0"/>
              </a:rPr>
              <a:t>. Tuttavia, affinché ciò avvenga. Si richiede un </a:t>
            </a:r>
            <a:r>
              <a:rPr lang="it-IT" b="1" i="1" dirty="0" smtClean="0">
                <a:solidFill>
                  <a:srgbClr val="FF0000"/>
                </a:solidFill>
                <a:latin typeface="Garamond" pitchFamily="18" charset="0"/>
              </a:rPr>
              <a:t>fondamento materiale </a:t>
            </a:r>
            <a:r>
              <a:rPr lang="it-IT" dirty="0" smtClean="0">
                <a:latin typeface="Garamond" pitchFamily="18" charset="0"/>
              </a:rPr>
              <a:t>della società, ossia una serie di condizioni materiali di esistenza che, a loro volta, sono il prodotto naturale originario della storia di uno svolgimento lungo e tormentoso”, Marx, </a:t>
            </a:r>
            <a:r>
              <a:rPr lang="it-IT" i="1" dirty="0" smtClean="0">
                <a:latin typeface="Garamond" pitchFamily="18" charset="0"/>
              </a:rPr>
              <a:t>Il Capitale,</a:t>
            </a:r>
            <a:r>
              <a:rPr lang="it-IT" dirty="0" smtClean="0">
                <a:latin typeface="Garamond" pitchFamily="18" charset="0"/>
              </a:rPr>
              <a:t> I, pp. 111-112. </a:t>
            </a:r>
            <a:endParaRPr lang="it-IT" dirty="0">
              <a:latin typeface="Garamond" pitchFamily="18" charset="0"/>
            </a:endParaRPr>
          </a:p>
        </p:txBody>
      </p:sp>
      <p:sp>
        <p:nvSpPr>
          <p:cNvPr id="10" name="Rettangolo 9"/>
          <p:cNvSpPr/>
          <p:nvPr/>
        </p:nvSpPr>
        <p:spPr>
          <a:xfrm>
            <a:off x="539552" y="1844824"/>
            <a:ext cx="7992888" cy="4464496"/>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tIns="0" rtlCol="0" anchor="ctr"/>
          <a:lstStyle/>
          <a:p>
            <a:pPr algn="just"/>
            <a:endParaRPr lang="it-IT" sz="2000" dirty="0" smtClean="0">
              <a:latin typeface="Garamond" pitchFamily="18" charset="0"/>
            </a:endParaRPr>
          </a:p>
          <a:p>
            <a:pPr algn="just"/>
            <a:r>
              <a:rPr lang="it-IT" sz="2000" dirty="0" smtClean="0">
                <a:latin typeface="Garamond" pitchFamily="18" charset="0"/>
              </a:rPr>
              <a:t>La </a:t>
            </a:r>
            <a:r>
              <a:rPr lang="it-IT" sz="2000" b="1" i="1" dirty="0" smtClean="0">
                <a:solidFill>
                  <a:srgbClr val="FF0000"/>
                </a:solidFill>
                <a:latin typeface="Garamond" pitchFamily="18" charset="0"/>
              </a:rPr>
              <a:t>terza questione </a:t>
            </a:r>
            <a:r>
              <a:rPr lang="it-IT" sz="2000" dirty="0" smtClean="0">
                <a:latin typeface="Garamond" pitchFamily="18" charset="0"/>
              </a:rPr>
              <a:t>che si pone nel confronto con il manifesto di Mattei è quella delle </a:t>
            </a:r>
            <a:r>
              <a:rPr lang="it-IT" sz="2000" b="1" i="1" dirty="0" smtClean="0">
                <a:solidFill>
                  <a:srgbClr val="FF0000"/>
                </a:solidFill>
                <a:latin typeface="Garamond" pitchFamily="18" charset="0"/>
              </a:rPr>
              <a:t>basi economiche dell’estinzione dello Stato, </a:t>
            </a:r>
            <a:r>
              <a:rPr lang="it-IT" sz="2000" dirty="0" smtClean="0">
                <a:latin typeface="Garamond" pitchFamily="18" charset="0"/>
              </a:rPr>
              <a:t>ovvero la questione della </a:t>
            </a:r>
            <a:r>
              <a:rPr lang="it-IT" sz="2000" b="1" i="1" dirty="0" smtClean="0">
                <a:solidFill>
                  <a:srgbClr val="FF0000"/>
                </a:solidFill>
                <a:latin typeface="Garamond" pitchFamily="18" charset="0"/>
              </a:rPr>
              <a:t>transizione</a:t>
            </a:r>
            <a:r>
              <a:rPr lang="it-IT" sz="2000" dirty="0" smtClean="0">
                <a:latin typeface="Garamond" pitchFamily="18" charset="0"/>
              </a:rPr>
              <a:t> dal capitalismo al comunismo (Marx, </a:t>
            </a:r>
            <a:r>
              <a:rPr lang="it-IT" sz="2000" i="1" dirty="0" smtClean="0">
                <a:latin typeface="Garamond" pitchFamily="18" charset="0"/>
              </a:rPr>
              <a:t>Critica al programma di Gotha</a:t>
            </a:r>
            <a:r>
              <a:rPr lang="it-IT" sz="2000" dirty="0" smtClean="0">
                <a:latin typeface="Garamond" pitchFamily="18" charset="0"/>
              </a:rPr>
              <a:t>, 1875; Lenin, </a:t>
            </a:r>
            <a:r>
              <a:rPr lang="it-IT" sz="2000" i="1" dirty="0" smtClean="0">
                <a:latin typeface="Garamond" pitchFamily="18" charset="0"/>
              </a:rPr>
              <a:t>Stato e Rivoluzione, </a:t>
            </a:r>
            <a:r>
              <a:rPr lang="it-IT" sz="2000" dirty="0" smtClean="0">
                <a:latin typeface="Garamond" pitchFamily="18" charset="0"/>
              </a:rPr>
              <a:t>1917)</a:t>
            </a:r>
          </a:p>
          <a:p>
            <a:endParaRPr lang="it-IT" sz="2000" b="1" i="1" dirty="0" smtClean="0">
              <a:solidFill>
                <a:srgbClr val="FF0000"/>
              </a:solidFill>
              <a:latin typeface="Garamond" pitchFamily="18" charset="0"/>
            </a:endParaRPr>
          </a:p>
          <a:p>
            <a:endParaRPr lang="it-IT" sz="2000" b="1" i="1" dirty="0" smtClean="0">
              <a:solidFill>
                <a:srgbClr val="FF0000"/>
              </a:solidFill>
              <a:latin typeface="Garamond" pitchFamily="18" charset="0"/>
            </a:endParaRPr>
          </a:p>
          <a:p>
            <a:endParaRPr lang="it-IT" sz="2000" b="1" i="1" dirty="0" smtClean="0">
              <a:solidFill>
                <a:srgbClr val="FF0000"/>
              </a:solidFill>
              <a:latin typeface="Garamond" pitchFamily="18" charset="0"/>
            </a:endParaRPr>
          </a:p>
          <a:p>
            <a:endParaRPr lang="it-IT" sz="2000" b="1" i="1" dirty="0" smtClean="0">
              <a:solidFill>
                <a:srgbClr val="FF0000"/>
              </a:solidFill>
              <a:latin typeface="Garamond" pitchFamily="18" charset="0"/>
            </a:endParaRPr>
          </a:p>
          <a:p>
            <a:endParaRPr lang="it-IT" sz="2000" b="1" i="1" dirty="0" smtClean="0">
              <a:solidFill>
                <a:srgbClr val="FF0000"/>
              </a:solidFill>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a:p>
            <a:endParaRPr lang="it-IT" sz="2000" dirty="0" smtClean="0">
              <a:latin typeface="Garamond" pitchFamily="18" charset="0"/>
            </a:endParaRPr>
          </a:p>
        </p:txBody>
      </p:sp>
      <p:sp>
        <p:nvSpPr>
          <p:cNvPr id="19" name="Rettangolo 18"/>
          <p:cNvSpPr/>
          <p:nvPr/>
        </p:nvSpPr>
        <p:spPr>
          <a:xfrm>
            <a:off x="755576" y="3284984"/>
            <a:ext cx="3672408" cy="316835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just"/>
            <a:endParaRPr lang="it-IT" sz="2000" dirty="0" smtClean="0">
              <a:latin typeface="Garamond" pitchFamily="18" charset="0"/>
            </a:endParaRPr>
          </a:p>
          <a:p>
            <a:pPr algn="just"/>
            <a:r>
              <a:rPr lang="it-IT" dirty="0" smtClean="0">
                <a:latin typeface="Garamond" pitchFamily="18" charset="0"/>
              </a:rPr>
              <a:t>[1.] Prima fase della società comunista:</a:t>
            </a:r>
          </a:p>
          <a:p>
            <a:pPr algn="just"/>
            <a:r>
              <a:rPr lang="it-IT" dirty="0" smtClean="0">
                <a:latin typeface="Garamond" pitchFamily="18" charset="0"/>
              </a:rPr>
              <a:t>I mezzi di produzione sono di proprietà comune;</a:t>
            </a:r>
          </a:p>
          <a:p>
            <a:pPr algn="just"/>
            <a:r>
              <a:rPr lang="it-IT" dirty="0" smtClean="0">
                <a:latin typeface="Garamond" pitchFamily="18" charset="0"/>
              </a:rPr>
              <a:t>Il produttore riceve dalla società uno scontrino da cui risulta che egli ha prestato tanto lavoro (</a:t>
            </a:r>
            <a:r>
              <a:rPr lang="it-IT" i="1" dirty="0" smtClean="0">
                <a:solidFill>
                  <a:srgbClr val="FF0000"/>
                </a:solidFill>
                <a:latin typeface="Garamond" pitchFamily="18" charset="0"/>
              </a:rPr>
              <a:t>dopo la detrazione del suo lavoro per i fondi comuni</a:t>
            </a:r>
            <a:r>
              <a:rPr lang="it-IT" dirty="0" smtClean="0">
                <a:latin typeface="Garamond" pitchFamily="18" charset="0"/>
              </a:rPr>
              <a:t>), e con questo scontrino egli ritira dal fondo sociale tanti mezzi di consumo quanto costa il lavoro corrispondente.</a:t>
            </a:r>
          </a:p>
          <a:p>
            <a:pPr algn="just"/>
            <a:endParaRPr lang="it-IT" sz="2000" b="1" i="1" dirty="0" smtClean="0">
              <a:solidFill>
                <a:srgbClr val="FF0000"/>
              </a:solidFill>
              <a:latin typeface="Garamond" pitchFamily="18" charset="0"/>
            </a:endParaRPr>
          </a:p>
          <a:p>
            <a:pPr algn="ctr"/>
            <a:endParaRPr lang="it-IT" dirty="0"/>
          </a:p>
        </p:txBody>
      </p:sp>
      <p:sp>
        <p:nvSpPr>
          <p:cNvPr id="20" name="Rettangolo 19"/>
          <p:cNvSpPr/>
          <p:nvPr/>
        </p:nvSpPr>
        <p:spPr>
          <a:xfrm>
            <a:off x="4932040" y="3284984"/>
            <a:ext cx="3672408" cy="316835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a:t>
            </a:r>
          </a:p>
          <a:p>
            <a:pPr algn="just"/>
            <a:endParaRPr lang="it-IT" dirty="0" smtClean="0">
              <a:latin typeface="Garamond" pitchFamily="18" charset="0"/>
            </a:endParaRPr>
          </a:p>
          <a:p>
            <a:pPr algn="just"/>
            <a:r>
              <a:rPr lang="it-IT" dirty="0" smtClean="0">
                <a:latin typeface="Garamond" pitchFamily="18" charset="0"/>
              </a:rPr>
              <a:t>2.] La fase superiore della società comunista:</a:t>
            </a:r>
          </a:p>
          <a:p>
            <a:pPr algn="just"/>
            <a:r>
              <a:rPr lang="it-IT" i="1" dirty="0" smtClean="0">
                <a:solidFill>
                  <a:srgbClr val="FF0000"/>
                </a:solidFill>
                <a:latin typeface="Garamond" pitchFamily="18" charset="0"/>
              </a:rPr>
              <a:t>Scompare </a:t>
            </a:r>
            <a:r>
              <a:rPr lang="it-IT" dirty="0" smtClean="0">
                <a:latin typeface="Garamond" pitchFamily="18" charset="0"/>
              </a:rPr>
              <a:t>a </a:t>
            </a:r>
            <a:r>
              <a:rPr lang="it-IT" i="1" dirty="0" smtClean="0">
                <a:solidFill>
                  <a:srgbClr val="FF0000"/>
                </a:solidFill>
                <a:latin typeface="Garamond" pitchFamily="18" charset="0"/>
              </a:rPr>
              <a:t>subordinazione</a:t>
            </a:r>
            <a:r>
              <a:rPr lang="it-IT" dirty="0" smtClean="0">
                <a:latin typeface="Garamond" pitchFamily="18" charset="0"/>
              </a:rPr>
              <a:t> </a:t>
            </a:r>
            <a:r>
              <a:rPr lang="it-IT" dirty="0" err="1" smtClean="0">
                <a:latin typeface="Garamond" pitchFamily="18" charset="0"/>
              </a:rPr>
              <a:t>asservitrice</a:t>
            </a:r>
            <a:r>
              <a:rPr lang="it-IT" dirty="0" smtClean="0">
                <a:latin typeface="Garamond" pitchFamily="18" charset="0"/>
              </a:rPr>
              <a:t> degli individui alla </a:t>
            </a:r>
            <a:r>
              <a:rPr lang="it-IT" i="1" dirty="0" smtClean="0">
                <a:solidFill>
                  <a:srgbClr val="FF0000"/>
                </a:solidFill>
                <a:latin typeface="Garamond" pitchFamily="18" charset="0"/>
              </a:rPr>
              <a:t>divisione del lavoro</a:t>
            </a:r>
            <a:r>
              <a:rPr lang="it-IT" dirty="0" smtClean="0">
                <a:latin typeface="Garamond" pitchFamily="18" charset="0"/>
              </a:rPr>
              <a:t>.</a:t>
            </a:r>
          </a:p>
          <a:p>
            <a:pPr algn="just"/>
            <a:r>
              <a:rPr lang="it-IT" dirty="0" smtClean="0">
                <a:latin typeface="Garamond" pitchFamily="18" charset="0"/>
              </a:rPr>
              <a:t>Sviluppo </a:t>
            </a:r>
            <a:r>
              <a:rPr lang="it-IT" i="1" dirty="0" err="1" smtClean="0">
                <a:solidFill>
                  <a:srgbClr val="FF0000"/>
                </a:solidFill>
                <a:latin typeface="Garamond" pitchFamily="18" charset="0"/>
              </a:rPr>
              <a:t>onnilaterale</a:t>
            </a:r>
            <a:r>
              <a:rPr lang="it-IT" dirty="0" smtClean="0">
                <a:latin typeface="Garamond" pitchFamily="18" charset="0"/>
              </a:rPr>
              <a:t> </a:t>
            </a:r>
            <a:r>
              <a:rPr lang="it-IT" dirty="0" smtClean="0">
                <a:solidFill>
                  <a:schemeClr val="tx1"/>
                </a:solidFill>
                <a:latin typeface="Garamond" pitchFamily="18" charset="0"/>
              </a:rPr>
              <a:t>degli</a:t>
            </a:r>
            <a:r>
              <a:rPr lang="it-IT" i="1" dirty="0" smtClean="0">
                <a:solidFill>
                  <a:srgbClr val="FF0000"/>
                </a:solidFill>
                <a:latin typeface="Garamond" pitchFamily="18" charset="0"/>
              </a:rPr>
              <a:t> individui.</a:t>
            </a:r>
          </a:p>
          <a:p>
            <a:pPr algn="just"/>
            <a:r>
              <a:rPr lang="it-IT" dirty="0" smtClean="0">
                <a:solidFill>
                  <a:schemeClr val="tx1"/>
                </a:solidFill>
                <a:latin typeface="Garamond" pitchFamily="18" charset="0"/>
              </a:rPr>
              <a:t>L’angusto orizzonte borghese può essere superato:</a:t>
            </a:r>
          </a:p>
          <a:p>
            <a:pPr algn="just"/>
            <a:r>
              <a:rPr lang="it-IT" dirty="0" smtClean="0">
                <a:solidFill>
                  <a:srgbClr val="FF0000"/>
                </a:solidFill>
                <a:latin typeface="Garamond" pitchFamily="18" charset="0"/>
              </a:rPr>
              <a:t>Ognuno secondo le sue capacità; a ognuno secondo i suoi bisogni!</a:t>
            </a:r>
          </a:p>
          <a:p>
            <a:pPr algn="just"/>
            <a:endParaRPr lang="it-IT" dirty="0" smtClean="0">
              <a:latin typeface="Garamond" pitchFamily="18" charset="0"/>
            </a:endParaRPr>
          </a:p>
          <a:p>
            <a:pPr algn="just"/>
            <a:endParaRPr lang="it-IT" dirty="0" smtClean="0">
              <a:latin typeface="Garamond" pitchFamily="18" charset="0"/>
            </a:endParaRPr>
          </a:p>
          <a:p>
            <a:pPr algn="just"/>
            <a:endParaRPr lang="it-IT" sz="2000" b="1" i="1" dirty="0" smtClean="0">
              <a:solidFill>
                <a:srgbClr val="FF0000"/>
              </a:solidFill>
              <a:latin typeface="Garamond" pitchFamily="18" charset="0"/>
            </a:endParaRPr>
          </a:p>
          <a:p>
            <a:pPr algn="ct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Left)">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1000"/>
                                        <p:tgtEl>
                                          <p:spTgt spid="13"/>
                                        </p:tgtEl>
                                      </p:cBhvr>
                                    </p:animEffect>
                                    <p:set>
                                      <p:cBhvr>
                                        <p:cTn id="22" dur="1" fill="hold">
                                          <p:stCondLst>
                                            <p:cond delay="999"/>
                                          </p:stCondLst>
                                        </p:cTn>
                                        <p:tgtEl>
                                          <p:spTgt spid="13"/>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1000"/>
                                        <p:tgtEl>
                                          <p:spTgt spid="9"/>
                                        </p:tgtEl>
                                      </p:cBhvr>
                                    </p:animEffect>
                                    <p:set>
                                      <p:cBhvr>
                                        <p:cTn id="35" dur="1" fill="hold">
                                          <p:stCondLst>
                                            <p:cond delay="999"/>
                                          </p:stCondLst>
                                        </p:cTn>
                                        <p:tgtEl>
                                          <p:spTgt spid="9"/>
                                        </p:tgtEl>
                                        <p:attrNameLst>
                                          <p:attrName>style.visibility</p:attrName>
                                        </p:attrNameLst>
                                      </p:cBhvr>
                                      <p:to>
                                        <p:strVal val="hidden"/>
                                      </p:to>
                                    </p:set>
                                  </p:childTnLst>
                                </p:cTn>
                              </p:par>
                            </p:childTnLst>
                          </p:cTn>
                        </p:par>
                        <p:par>
                          <p:cTn id="36" fill="hold">
                            <p:stCondLst>
                              <p:cond delay="1000"/>
                            </p:stCondLst>
                            <p:childTnLst>
                              <p:par>
                                <p:cTn id="37" presetID="55"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strVal val="#ppt_w*0.70"/>
                                          </p:val>
                                        </p:tav>
                                        <p:tav tm="100000">
                                          <p:val>
                                            <p:strVal val="#ppt_w"/>
                                          </p:val>
                                        </p:tav>
                                      </p:tavLst>
                                    </p:anim>
                                    <p:anim calcmode="lin" valueType="num">
                                      <p:cBhvr>
                                        <p:cTn id="40" dur="1000" fill="hold"/>
                                        <p:tgtEl>
                                          <p:spTgt spid="10"/>
                                        </p:tgtEl>
                                        <p:attrNameLst>
                                          <p:attrName>ppt_h</p:attrName>
                                        </p:attrNameLst>
                                      </p:cBhvr>
                                      <p:tavLst>
                                        <p:tav tm="0">
                                          <p:val>
                                            <p:strVal val="#ppt_h"/>
                                          </p:val>
                                        </p:tav>
                                        <p:tav tm="100000">
                                          <p:val>
                                            <p:strVal val="#ppt_h"/>
                                          </p:val>
                                        </p:tav>
                                      </p:tavLst>
                                    </p:anim>
                                    <p:animEffect transition="in" filter="fade">
                                      <p:cBhvr>
                                        <p:cTn id="41" dur="10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slide(fromLeft)">
                                      <p:cBhvr>
                                        <p:cTn id="46" dur="10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slide(fromLeft)">
                                      <p:cBhvr>
                                        <p:cTn id="5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4" grpId="0" animBg="1"/>
      <p:bldP spid="14" grpId="1" animBg="1"/>
      <p:bldP spid="9" grpId="0" animBg="1"/>
      <p:bldP spid="9" grpId="1" animBg="1"/>
      <p:bldP spid="10"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72608"/>
          </a:xfrm>
        </p:spPr>
        <p:txBody>
          <a:bodyPr>
            <a:normAutofit/>
          </a:bodyPr>
          <a:lstStyle/>
          <a:p>
            <a:pPr>
              <a:spcBef>
                <a:spcPts val="0"/>
              </a:spcBef>
              <a:buNone/>
            </a:pPr>
            <a:r>
              <a:rPr lang="it-IT" sz="2400" dirty="0" smtClean="0">
                <a:latin typeface="Garamond" pitchFamily="18" charset="0"/>
              </a:rPr>
              <a:t>	</a:t>
            </a: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0"/>
              </a:spcBef>
              <a:buNone/>
            </a:pPr>
            <a:endParaRPr lang="it-IT" sz="2400" dirty="0" smtClean="0">
              <a:latin typeface="Garamond" pitchFamily="18" charset="0"/>
            </a:endParaRPr>
          </a:p>
          <a:p>
            <a:pPr>
              <a:spcBef>
                <a:spcPts val="1200"/>
              </a:spcBef>
              <a:buNone/>
            </a:pPr>
            <a:r>
              <a:rPr lang="it-IT" sz="2400" dirty="0" smtClean="0">
                <a:latin typeface="Garamond" pitchFamily="18" charset="0"/>
              </a:rPr>
              <a:t>	</a:t>
            </a:r>
            <a:endParaRPr lang="it-IT" sz="2400" dirty="0">
              <a:latin typeface="Garamond" pitchFamily="18" charset="0"/>
            </a:endParaRPr>
          </a:p>
        </p:txBody>
      </p:sp>
      <p:sp>
        <p:nvSpPr>
          <p:cNvPr id="8" name="Rettangolo 7"/>
          <p:cNvSpPr/>
          <p:nvPr/>
        </p:nvSpPr>
        <p:spPr>
          <a:xfrm>
            <a:off x="611560" y="908720"/>
            <a:ext cx="3672408" cy="165618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[I.] La modernità nasce dalla soppressione, pratica e ideologica, del </a:t>
            </a:r>
            <a:r>
              <a:rPr lang="it-IT" sz="2000" b="1" i="1" dirty="0" smtClean="0">
                <a:solidFill>
                  <a:srgbClr val="FF0000"/>
                </a:solidFill>
                <a:latin typeface="Garamond" pitchFamily="18" charset="0"/>
              </a:rPr>
              <a:t>comune</a:t>
            </a:r>
            <a:r>
              <a:rPr lang="it-IT" sz="2000" dirty="0" smtClean="0">
                <a:latin typeface="Garamond" pitchFamily="18" charset="0"/>
              </a:rPr>
              <a:t> ad opera della tenaglia stato-proprietà privata</a:t>
            </a:r>
          </a:p>
          <a:p>
            <a:pPr algn="ctr"/>
            <a:endParaRPr lang="it-IT" dirty="0"/>
          </a:p>
        </p:txBody>
      </p:sp>
      <p:sp>
        <p:nvSpPr>
          <p:cNvPr id="9" name="Rettangolo 8"/>
          <p:cNvSpPr/>
          <p:nvPr/>
        </p:nvSpPr>
        <p:spPr>
          <a:xfrm>
            <a:off x="611560" y="2708920"/>
            <a:ext cx="3672408" cy="165618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[II.] Nonostante la loro sop-pressione, i </a:t>
            </a:r>
            <a:r>
              <a:rPr lang="it-IT" sz="2000" b="1" i="1" dirty="0" smtClean="0">
                <a:solidFill>
                  <a:srgbClr val="FF0000"/>
                </a:solidFill>
                <a:latin typeface="Garamond" pitchFamily="18" charset="0"/>
              </a:rPr>
              <a:t>beni comuni</a:t>
            </a:r>
            <a:r>
              <a:rPr lang="it-IT" sz="2000" dirty="0" smtClean="0">
                <a:latin typeface="Garamond" pitchFamily="18" charset="0"/>
              </a:rPr>
              <a:t>, con la fine del XX secolo, </a:t>
            </a:r>
            <a:r>
              <a:rPr lang="it-IT" sz="2000" b="1" i="1" dirty="0" smtClean="0">
                <a:solidFill>
                  <a:srgbClr val="FF0000"/>
                </a:solidFill>
                <a:latin typeface="Garamond" pitchFamily="18" charset="0"/>
              </a:rPr>
              <a:t>riemergono</a:t>
            </a:r>
            <a:r>
              <a:rPr lang="it-IT" sz="2000" dirty="0" smtClean="0">
                <a:latin typeface="Garamond" pitchFamily="18" charset="0"/>
              </a:rPr>
              <a:t> prepotentemente.</a:t>
            </a:r>
          </a:p>
          <a:p>
            <a:pPr algn="ctr"/>
            <a:endParaRPr lang="it-IT" dirty="0"/>
          </a:p>
        </p:txBody>
      </p:sp>
      <p:sp>
        <p:nvSpPr>
          <p:cNvPr id="10" name="Rettangolo 9"/>
          <p:cNvSpPr/>
          <p:nvPr/>
        </p:nvSpPr>
        <p:spPr>
          <a:xfrm>
            <a:off x="611560" y="4581128"/>
            <a:ext cx="3672408" cy="1656184"/>
          </a:xfrm>
          <a:prstGeom prst="rect">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it-IT" sz="2000" dirty="0" smtClean="0">
                <a:latin typeface="Garamond" pitchFamily="18" charset="0"/>
              </a:rPr>
              <a:t>[III.] Far rivivere il comune (i beni comuni) </a:t>
            </a:r>
            <a:r>
              <a:rPr lang="it-IT" sz="2000" b="1" i="1" dirty="0" smtClean="0">
                <a:solidFill>
                  <a:srgbClr val="FF0000"/>
                </a:solidFill>
                <a:latin typeface="Garamond" pitchFamily="18" charset="0"/>
              </a:rPr>
              <a:t>senza</a:t>
            </a:r>
            <a:r>
              <a:rPr lang="it-IT" sz="2000" dirty="0" smtClean="0">
                <a:latin typeface="Garamond" pitchFamily="18" charset="0"/>
              </a:rPr>
              <a:t> utilizzare lo Stato o </a:t>
            </a:r>
            <a:r>
              <a:rPr lang="it-IT" sz="2000" b="1" i="1" dirty="0" smtClean="0">
                <a:solidFill>
                  <a:srgbClr val="FF0000"/>
                </a:solidFill>
                <a:latin typeface="Garamond" pitchFamily="18" charset="0"/>
              </a:rPr>
              <a:t>il partito</a:t>
            </a:r>
          </a:p>
          <a:p>
            <a:pPr algn="ctr"/>
            <a:endParaRPr lang="it-IT" dirty="0"/>
          </a:p>
        </p:txBody>
      </p:sp>
      <p:sp>
        <p:nvSpPr>
          <p:cNvPr id="11" name="Rettangolo 10"/>
          <p:cNvSpPr/>
          <p:nvPr/>
        </p:nvSpPr>
        <p:spPr>
          <a:xfrm>
            <a:off x="4788024" y="908720"/>
            <a:ext cx="3672408" cy="1656184"/>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solidFill>
                  <a:srgbClr val="FF0000"/>
                </a:solidFill>
                <a:latin typeface="Garamond" pitchFamily="18" charset="0"/>
              </a:rPr>
              <a:t>negazione della negazione</a:t>
            </a:r>
          </a:p>
          <a:p>
            <a:pPr algn="ctr"/>
            <a:endParaRPr lang="it-IT" dirty="0"/>
          </a:p>
        </p:txBody>
      </p:sp>
      <p:sp>
        <p:nvSpPr>
          <p:cNvPr id="12" name="Rettangolo 11"/>
          <p:cNvSpPr/>
          <p:nvPr/>
        </p:nvSpPr>
        <p:spPr>
          <a:xfrm>
            <a:off x="4788024" y="2708920"/>
            <a:ext cx="3672408" cy="1656184"/>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solidFill>
                  <a:srgbClr val="FF0000"/>
                </a:solidFill>
                <a:latin typeface="Garamond" pitchFamily="18" charset="0"/>
              </a:rPr>
              <a:t>piano e sviluppo delle forze produttive</a:t>
            </a:r>
          </a:p>
          <a:p>
            <a:pPr algn="ctr"/>
            <a:endParaRPr lang="it-IT" dirty="0"/>
          </a:p>
        </p:txBody>
      </p:sp>
      <p:sp>
        <p:nvSpPr>
          <p:cNvPr id="15" name="Rettangolo 14"/>
          <p:cNvSpPr/>
          <p:nvPr/>
        </p:nvSpPr>
        <p:spPr>
          <a:xfrm>
            <a:off x="4788024" y="4581128"/>
            <a:ext cx="3672408" cy="1656184"/>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smtClean="0">
                <a:solidFill>
                  <a:srgbClr val="FF0000"/>
                </a:solidFill>
                <a:latin typeface="Garamond" pitchFamily="18" charset="0"/>
              </a:rPr>
              <a:t>le basi economiche dell’estinzione dello Stato</a:t>
            </a:r>
          </a:p>
          <a:p>
            <a:pPr algn="ct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Lef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Left)">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heckerboard(across)">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Left)">
                                      <p:cBhvr>
                                        <p:cTn id="27" dur="1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checkerboard(across)">
                                      <p:cBhvr>
                                        <p:cTn id="3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5"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1881</TotalTime>
  <Words>1514</Words>
  <Application>Microsoft Office PowerPoint</Application>
  <PresentationFormat>Presentazione su schermo (4:3)</PresentationFormat>
  <Paragraphs>169</Paragraphs>
  <Slides>7</Slides>
  <Notes>7</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Tema di Office</vt:lpstr>
      <vt:lpstr>Diapositiva 1</vt:lpstr>
      <vt:lpstr>Diapositiva 2</vt:lpstr>
      <vt:lpstr>Diapositiva 3</vt:lpstr>
      <vt:lpstr>Diapositiva 4</vt:lpstr>
      <vt:lpstr>Diapositiva 5</vt:lpstr>
      <vt:lpstr>Diapositiva 6</vt:lpstr>
      <vt:lpstr>Diapositiva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asus</dc:creator>
  <cp:lastModifiedBy>asus</cp:lastModifiedBy>
  <cp:revision>155</cp:revision>
  <dcterms:created xsi:type="dcterms:W3CDTF">2013-11-21T11:18:34Z</dcterms:created>
  <dcterms:modified xsi:type="dcterms:W3CDTF">2013-12-13T10:46:39Z</dcterms:modified>
</cp:coreProperties>
</file>